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080" y="-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4A75F-ADDB-440E-9E40-5ED91C34AA1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72E7-0DD1-463D-9C64-31FC6BD3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6c1c3b07f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6c1c3b07f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3" y="1566257"/>
            <a:ext cx="4544695" cy="8309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2857076"/>
            <a:ext cx="3742690" cy="7694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0502" y="1628647"/>
            <a:ext cx="7852394" cy="1259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1902" y="2280919"/>
            <a:ext cx="8069595" cy="4521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8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ameerajoisher@gmail.com" TargetMode="External"/><Relationship Id="rId5" Type="http://schemas.openxmlformats.org/officeDocument/2006/relationships/image" Target="../media/image117.jp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86" y="899571"/>
            <a:ext cx="1456414" cy="10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0"/>
            <a:ext cx="10690233" cy="75628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69297" y="1027278"/>
            <a:ext cx="8926192" cy="75788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IN" sz="2456" b="1" dirty="0">
                <a:ln w="50800"/>
                <a:latin typeface="Georgia" panose="02040502050405020303" pitchFamily="18" charset="0"/>
              </a:rPr>
              <a:t>The Institute of Chartered Accountants of India</a:t>
            </a:r>
            <a:br>
              <a:rPr lang="en-IN" sz="2807" dirty="0">
                <a:ln w="50800"/>
                <a:latin typeface="Georgia" panose="02040502050405020303" pitchFamily="18" charset="0"/>
              </a:rPr>
            </a:br>
            <a:r>
              <a:rPr lang="en-IN" sz="1403" dirty="0">
                <a:ln w="50800"/>
                <a:latin typeface="Georgia" panose="02040502050405020303" pitchFamily="18" charset="0"/>
              </a:rPr>
              <a:t>(Set up by an Act of Parliament)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675" y="1928820"/>
            <a:ext cx="9557168" cy="539956"/>
          </a:xfrm>
          <a:prstGeom prst="rect">
            <a:avLst/>
          </a:prstGeom>
          <a:noFill/>
        </p:spPr>
        <p:txBody>
          <a:bodyPr wrap="square" lIns="106934" tIns="53467" rIns="106934" bIns="53467" rtlCol="0">
            <a:spAutoFit/>
          </a:bodyPr>
          <a:lstStyle/>
          <a:p>
            <a:pPr algn="ctr"/>
            <a:r>
              <a:rPr lang="en-IN" sz="2807" b="1" dirty="0">
                <a:latin typeface="Georgia" panose="02040502050405020303" pitchFamily="18" charset="0"/>
              </a:rPr>
              <a:t>Women Members Excellence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664" y="2665500"/>
            <a:ext cx="4042049" cy="323871"/>
          </a:xfrm>
          <a:prstGeom prst="rect">
            <a:avLst/>
          </a:prstGeom>
          <a:noFill/>
        </p:spPr>
        <p:txBody>
          <a:bodyPr wrap="square" lIns="106934" tIns="53467" rIns="106934" bIns="53467" rtlCol="0">
            <a:spAutoFit/>
          </a:bodyPr>
          <a:lstStyle/>
          <a:p>
            <a:pPr algn="ctr"/>
            <a:r>
              <a:rPr lang="en-IN" sz="1403" b="1" i="1" dirty="0">
                <a:latin typeface="Georgia" panose="02040502050405020303" pitchFamily="18" charset="0"/>
              </a:rPr>
              <a:t>Organises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431" y="3124101"/>
            <a:ext cx="9480237" cy="467949"/>
          </a:xfrm>
          <a:prstGeom prst="rect">
            <a:avLst/>
          </a:prstGeom>
          <a:noFill/>
        </p:spPr>
        <p:txBody>
          <a:bodyPr wrap="square" lIns="106934" tIns="53467" rIns="106934" bIns="53467" rtlCol="0">
            <a:spAutoFit/>
          </a:bodyPr>
          <a:lstStyle/>
          <a:p>
            <a:pPr algn="ctr"/>
            <a:r>
              <a:rPr lang="en-IN" sz="2339" b="1" dirty="0">
                <a:latin typeface="Georgia" panose="02040502050405020303" pitchFamily="18" charset="0"/>
              </a:rPr>
              <a:t> </a:t>
            </a:r>
            <a:r>
              <a:rPr lang="hi-IN" sz="2339" b="1" dirty="0"/>
              <a:t>यशस्विनी - </a:t>
            </a:r>
            <a:r>
              <a:rPr lang="en-IN" sz="2339" b="1" dirty="0"/>
              <a:t>An IDOL- Live Webinar</a:t>
            </a:r>
            <a:endParaRPr lang="en-IN" sz="2339" dirty="0"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b="18228"/>
          <a:stretch/>
        </p:blipFill>
        <p:spPr>
          <a:xfrm>
            <a:off x="2832437" y="4071456"/>
            <a:ext cx="1828571" cy="1646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13" y="4058603"/>
            <a:ext cx="1827140" cy="1586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146744" y="5802450"/>
            <a:ext cx="3199956" cy="503728"/>
          </a:xfrm>
          <a:prstGeom prst="rect">
            <a:avLst/>
          </a:prstGeom>
          <a:noFill/>
        </p:spPr>
        <p:txBody>
          <a:bodyPr wrap="square" lIns="106934" tIns="53467" rIns="106934" bIns="53467" rtlCol="0">
            <a:spAutoFit/>
          </a:bodyPr>
          <a:lstStyle/>
          <a:p>
            <a:pPr algn="ctr"/>
            <a:r>
              <a:rPr lang="en-IN" sz="1286" b="1" dirty="0">
                <a:latin typeface="Georgia" panose="02040502050405020303" pitchFamily="18" charset="0"/>
              </a:rPr>
              <a:t>CA. </a:t>
            </a:r>
            <a:r>
              <a:rPr lang="en-IN" sz="1286" b="1" dirty="0" err="1">
                <a:latin typeface="Georgia" panose="02040502050405020303" pitchFamily="18" charset="0"/>
              </a:rPr>
              <a:t>Priti</a:t>
            </a:r>
            <a:r>
              <a:rPr lang="en-IN" sz="1286" b="1" dirty="0">
                <a:latin typeface="Georgia" panose="02040502050405020303" pitchFamily="18" charset="0"/>
              </a:rPr>
              <a:t> Paras </a:t>
            </a:r>
            <a:r>
              <a:rPr lang="en-IN" sz="1286" b="1" dirty="0" err="1">
                <a:latin typeface="Georgia" panose="02040502050405020303" pitchFamily="18" charset="0"/>
              </a:rPr>
              <a:t>Savla</a:t>
            </a:r>
            <a:endParaRPr lang="en-IN" sz="1286" b="1" dirty="0">
              <a:latin typeface="Georgia" panose="02040502050405020303" pitchFamily="18" charset="0"/>
            </a:endParaRPr>
          </a:p>
          <a:p>
            <a:pPr algn="ctr"/>
            <a:r>
              <a:rPr lang="en-IN" sz="1286" b="1" dirty="0">
                <a:latin typeface="Georgia" panose="02040502050405020303" pitchFamily="18" charset="0"/>
              </a:rPr>
              <a:t>Chairperson, WMEC, ICAI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672" y="5802450"/>
            <a:ext cx="3124716" cy="503728"/>
          </a:xfrm>
          <a:prstGeom prst="rect">
            <a:avLst/>
          </a:prstGeom>
          <a:noFill/>
        </p:spPr>
        <p:txBody>
          <a:bodyPr wrap="square" lIns="106934" tIns="53467" rIns="106934" bIns="53467" rtlCol="0">
            <a:spAutoFit/>
          </a:bodyPr>
          <a:lstStyle/>
          <a:p>
            <a:pPr algn="ctr"/>
            <a:r>
              <a:rPr lang="en-IN" sz="1286" b="1" dirty="0">
                <a:latin typeface="Georgia" panose="02040502050405020303" pitchFamily="18" charset="0"/>
              </a:rPr>
              <a:t>CA. </a:t>
            </a:r>
            <a:r>
              <a:rPr lang="en-IN" sz="1286" b="1" dirty="0" err="1">
                <a:latin typeface="Georgia" panose="02040502050405020303" pitchFamily="18" charset="0"/>
              </a:rPr>
              <a:t>Kemisha</a:t>
            </a:r>
            <a:r>
              <a:rPr lang="en-IN" sz="1286" b="1" dirty="0">
                <a:latin typeface="Georgia" panose="02040502050405020303" pitchFamily="18" charset="0"/>
              </a:rPr>
              <a:t> </a:t>
            </a:r>
            <a:r>
              <a:rPr lang="en-IN" sz="1286" b="1" dirty="0" err="1">
                <a:latin typeface="Georgia" panose="02040502050405020303" pitchFamily="18" charset="0"/>
              </a:rPr>
              <a:t>Soni</a:t>
            </a:r>
            <a:endParaRPr lang="en-IN" sz="1286" b="1" dirty="0">
              <a:latin typeface="Georgia" panose="02040502050405020303" pitchFamily="18" charset="0"/>
            </a:endParaRPr>
          </a:p>
          <a:p>
            <a:pPr algn="ctr"/>
            <a:r>
              <a:rPr lang="en-IN" sz="1286" b="1" dirty="0">
                <a:latin typeface="Georgia" panose="02040502050405020303" pitchFamily="18" charset="0"/>
              </a:rPr>
              <a:t>Vice Chairperson, WMEC, ICAI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512990"/>
            <a:ext cx="1786461" cy="1786461"/>
          </a:xfrm>
          <a:prstGeom prst="rect">
            <a:avLst/>
          </a:prstGeom>
        </p:spPr>
      </p:pic>
      <p:sp>
        <p:nvSpPr>
          <p:cNvPr id="5" name="AutoShape 2" descr="blob:https://icainet-my.sharepoint.com/1af7e673-2b63-40fe-8350-0b03d1958e7d"/>
          <p:cNvSpPr>
            <a:spLocks noChangeAspect="1" noChangeArrowheads="1"/>
          </p:cNvSpPr>
          <p:nvPr/>
        </p:nvSpPr>
        <p:spPr bwMode="auto">
          <a:xfrm>
            <a:off x="90968" y="689436"/>
            <a:ext cx="178223" cy="1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3467" tIns="26734" rIns="53467" bIns="26734" numCol="1" anchor="t" anchorCtr="0" compatLnSpc="1">
            <a:prstTxWarp prst="textNoShape">
              <a:avLst/>
            </a:prstTxWarp>
          </a:bodyPr>
          <a:lstStyle/>
          <a:p>
            <a:endParaRPr lang="en-IN" sz="1052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49" y="910473"/>
            <a:ext cx="1057487" cy="7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80694"/>
            <a:ext cx="5370576" cy="4038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1943353"/>
            <a:ext cx="8113395" cy="47644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167640" indent="-256540">
              <a:lnSpc>
                <a:spcPts val="2920"/>
              </a:lnSpc>
              <a:spcBef>
                <a:spcPts val="459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Audit Report required reporting in case any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observation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CARO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required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reporting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even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if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</a:t>
            </a:r>
            <a:r>
              <a:rPr sz="2700" spc="-5" dirty="0">
                <a:latin typeface="Lucida Sans Unicode"/>
                <a:cs typeface="Lucida Sans Unicode"/>
              </a:rPr>
              <a:t> adverse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observation</a:t>
            </a:r>
            <a:endParaRPr sz="2700">
              <a:latin typeface="Lucida Sans Unicode"/>
              <a:cs typeface="Lucida Sans Unicode"/>
            </a:endParaRPr>
          </a:p>
          <a:p>
            <a:pPr marL="268605" marR="198120" indent="-256540">
              <a:lnSpc>
                <a:spcPts val="2920"/>
              </a:lnSpc>
              <a:spcBef>
                <a:spcPts val="38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CARO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applicability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checked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year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year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 </a:t>
            </a:r>
            <a:r>
              <a:rPr sz="2700" dirty="0">
                <a:latin typeface="Lucida Sans Unicode"/>
                <a:cs typeface="Lucida Sans Unicode"/>
              </a:rPr>
              <a:t>not </a:t>
            </a:r>
            <a:r>
              <a:rPr sz="2700" spc="-5" dirty="0">
                <a:latin typeface="Lucida Sans Unicode"/>
                <a:cs typeface="Lucida Sans Unicode"/>
              </a:rPr>
              <a:t>like ‘Once applicable always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applicable’</a:t>
            </a:r>
            <a:endParaRPr sz="2700">
              <a:latin typeface="Lucida Sans Unicode"/>
              <a:cs typeface="Lucida Sans Unicode"/>
            </a:endParaRPr>
          </a:p>
          <a:p>
            <a:pPr marL="268605" marR="60960" indent="-256540">
              <a:lnSpc>
                <a:spcPts val="2920"/>
              </a:lnSpc>
              <a:spcBef>
                <a:spcPts val="39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Section </a:t>
            </a:r>
            <a:r>
              <a:rPr sz="2700" spc="-5" dirty="0">
                <a:latin typeface="Lucida Sans Unicode"/>
                <a:cs typeface="Lucida Sans Unicode"/>
              </a:rPr>
              <a:t>25 Companies </a:t>
            </a:r>
            <a:r>
              <a:rPr sz="2700" dirty="0">
                <a:latin typeface="Lucida Sans Unicode"/>
                <a:cs typeface="Lucida Sans Unicode"/>
              </a:rPr>
              <a:t>not specifically </a:t>
            </a:r>
            <a:r>
              <a:rPr sz="2700" spc="-5" dirty="0">
                <a:latin typeface="Lucida Sans Unicode"/>
                <a:cs typeface="Lucida Sans Unicode"/>
              </a:rPr>
              <a:t>exempt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but </a:t>
            </a:r>
            <a:r>
              <a:rPr sz="2700" dirty="0">
                <a:latin typeface="Lucida Sans Unicode"/>
                <a:cs typeface="Lucida Sans Unicode"/>
              </a:rPr>
              <a:t>vide </a:t>
            </a:r>
            <a:r>
              <a:rPr sz="2700" spc="-5" dirty="0">
                <a:latin typeface="Lucida Sans Unicode"/>
                <a:cs typeface="Lucida Sans Unicode"/>
              </a:rPr>
              <a:t>provisions on </a:t>
            </a:r>
            <a:r>
              <a:rPr sz="2700" dirty="0">
                <a:latin typeface="Lucida Sans Unicode"/>
                <a:cs typeface="Lucida Sans Unicode"/>
              </a:rPr>
              <a:t>section </a:t>
            </a:r>
            <a:r>
              <a:rPr sz="2700" spc="-5" dirty="0">
                <a:latin typeface="Lucida Sans Unicode"/>
                <a:cs typeface="Lucida Sans Unicode"/>
              </a:rPr>
              <a:t>465 of the </a:t>
            </a:r>
            <a:r>
              <a:rPr sz="2700" dirty="0">
                <a:latin typeface="Lucida Sans Unicode"/>
                <a:cs typeface="Lucida Sans Unicode"/>
              </a:rPr>
              <a:t>Act –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exemption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extended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(GN)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2700" spc="-5" dirty="0">
                <a:latin typeface="Lucida Sans Unicode"/>
                <a:cs typeface="Lucida Sans Unicode"/>
              </a:rPr>
              <a:t>Cont…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80694"/>
            <a:ext cx="5370576" cy="4038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1921255"/>
            <a:ext cx="8114030" cy="45853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marR="829310" indent="-256540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Maintenance of proper record throughout the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Audit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Vs.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Investigation</a:t>
            </a:r>
            <a:endParaRPr sz="2500">
              <a:latin typeface="Lucida Sans Unicode"/>
              <a:cs typeface="Lucida Sans Unicode"/>
            </a:endParaRPr>
          </a:p>
          <a:p>
            <a:pPr marL="268605" marR="302260" indent="-256540">
              <a:lnSpc>
                <a:spcPts val="2700"/>
              </a:lnSpc>
              <a:spcBef>
                <a:spcPts val="434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separate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Engagement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separate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appointment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Compliance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endParaRPr sz="2500">
              <a:latin typeface="Lucida Sans Unicode"/>
              <a:cs typeface="Lucida Sans Unicode"/>
            </a:endParaRPr>
          </a:p>
          <a:p>
            <a:pPr marL="268605" marR="307340" indent="-256540">
              <a:lnSpc>
                <a:spcPts val="2700"/>
              </a:lnSpc>
              <a:spcBef>
                <a:spcPts val="44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Interaction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Management but reporting to be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independent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Exercise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Judgement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Consider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materiality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while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reporting</a:t>
            </a:r>
            <a:endParaRPr sz="25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3200"/>
              </a:spcBef>
            </a:pPr>
            <a:r>
              <a:rPr sz="2500" dirty="0">
                <a:latin typeface="Lucida Sans Unicode"/>
                <a:cs typeface="Lucida Sans Unicode"/>
              </a:rPr>
              <a:t>Cont…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80694"/>
            <a:ext cx="5370576" cy="4038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4302" y="1862582"/>
            <a:ext cx="811339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Reasons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unfavourable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/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qualified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700" dirty="0">
                <a:latin typeface="Lucida Sans Unicode"/>
                <a:cs typeface="Lucida Sans Unicode"/>
              </a:rPr>
              <a:t>/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disclaimed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opinion</a:t>
            </a:r>
            <a:endParaRPr sz="2700">
              <a:latin typeface="Lucida Sans Unicode"/>
              <a:cs typeface="Lucida Sans Unicode"/>
            </a:endParaRPr>
          </a:p>
          <a:p>
            <a:pPr marL="268605" marR="131127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Unfavourable comment </a:t>
            </a:r>
            <a:r>
              <a:rPr sz="2700" dirty="0">
                <a:latin typeface="Lucida Sans Unicode"/>
                <a:cs typeface="Lucida Sans Unicode"/>
              </a:rPr>
              <a:t>not </a:t>
            </a:r>
            <a:r>
              <a:rPr sz="2700" spc="-5" dirty="0">
                <a:latin typeface="Lucida Sans Unicode"/>
                <a:cs typeface="Lucida Sans Unicode"/>
              </a:rPr>
              <a:t>resulting in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qualification</a:t>
            </a:r>
            <a:endParaRPr sz="2700">
              <a:latin typeface="Lucida Sans Unicode"/>
              <a:cs typeface="Lucida Sans Unicode"/>
            </a:endParaRPr>
          </a:p>
          <a:p>
            <a:pPr marL="268605" marR="51689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Adverse comment </a:t>
            </a:r>
            <a:r>
              <a:rPr sz="2700" dirty="0">
                <a:latin typeface="Lucida Sans Unicode"/>
                <a:cs typeface="Lucida Sans Unicode"/>
              </a:rPr>
              <a:t>having </a:t>
            </a:r>
            <a:r>
              <a:rPr sz="2700" spc="-5" dirty="0">
                <a:latin typeface="Lucida Sans Unicode"/>
                <a:cs typeface="Lucida Sans Unicode"/>
              </a:rPr>
              <a:t>bearing on True </a:t>
            </a:r>
            <a:r>
              <a:rPr sz="2700" dirty="0">
                <a:latin typeface="Lucida Sans Unicode"/>
                <a:cs typeface="Lucida Sans Unicode"/>
              </a:rPr>
              <a:t>&amp;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Fair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view</a:t>
            </a:r>
            <a:endParaRPr sz="2700">
              <a:latin typeface="Lucida Sans Unicode"/>
              <a:cs typeface="Lucida Sans Unicode"/>
            </a:endParaRPr>
          </a:p>
          <a:p>
            <a:pPr marL="268605" marR="1543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Auditors comments to be </a:t>
            </a:r>
            <a:r>
              <a:rPr sz="2700" dirty="0">
                <a:latin typeface="Lucida Sans Unicode"/>
                <a:cs typeface="Lucida Sans Unicode"/>
              </a:rPr>
              <a:t>specific, meaningful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complete.</a:t>
            </a:r>
            <a:endParaRPr sz="2700">
              <a:latin typeface="Lucida Sans Unicode"/>
              <a:cs typeface="Lucida Sans Unicode"/>
            </a:endParaRPr>
          </a:p>
          <a:p>
            <a:pPr marL="268605" marR="1797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Put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up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facts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explanations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covering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up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Management.</a:t>
            </a:r>
            <a:endParaRPr sz="2700">
              <a:latin typeface="Lucida Sans Unicode"/>
              <a:cs typeface="Lucida Sans Unicode"/>
            </a:endParaRPr>
          </a:p>
          <a:p>
            <a:pPr marL="6969125">
              <a:lnSpc>
                <a:spcPct val="100000"/>
              </a:lnSpc>
              <a:spcBef>
                <a:spcPts val="395"/>
              </a:spcBef>
            </a:pPr>
            <a:r>
              <a:rPr sz="2700" spc="-5" dirty="0">
                <a:latin typeface="Lucida Sans Unicode"/>
                <a:cs typeface="Lucida Sans Unicode"/>
              </a:rPr>
              <a:t>Cont…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80694"/>
            <a:ext cx="5370576" cy="4038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2014982"/>
            <a:ext cx="8113395" cy="398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40716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Indicate information </a:t>
            </a:r>
            <a:r>
              <a:rPr sz="2700" dirty="0">
                <a:latin typeface="Lucida Sans Unicode"/>
                <a:cs typeface="Lucida Sans Unicode"/>
              </a:rPr>
              <a:t>&amp; </a:t>
            </a:r>
            <a:r>
              <a:rPr sz="2700" spc="-5" dirty="0">
                <a:latin typeface="Lucida Sans Unicode"/>
                <a:cs typeface="Lucida Sans Unicode"/>
              </a:rPr>
              <a:t>Explanation </a:t>
            </a:r>
            <a:r>
              <a:rPr sz="2700" dirty="0">
                <a:latin typeface="Lucida Sans Unicode"/>
                <a:cs typeface="Lucida Sans Unicode"/>
              </a:rPr>
              <a:t>not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available.</a:t>
            </a:r>
            <a:endParaRPr sz="2700">
              <a:latin typeface="Lucida Sans Unicode"/>
              <a:cs typeface="Lucida Sans Unicode"/>
            </a:endParaRPr>
          </a:p>
          <a:p>
            <a:pPr marL="268605" marR="12338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Specifically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mention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paragraphs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applicable.</a:t>
            </a:r>
            <a:endParaRPr sz="2700">
              <a:latin typeface="Lucida Sans Unicode"/>
              <a:cs typeface="Lucida Sans Unicode"/>
            </a:endParaRPr>
          </a:p>
          <a:p>
            <a:pPr marL="268605" marR="27114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Can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sample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paragraphs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drafted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CARO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GN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Documentation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2700" spc="-5" dirty="0">
                <a:latin typeface="Lucida Sans Unicode"/>
                <a:cs typeface="Lucida Sans Unicode"/>
              </a:rPr>
              <a:t>Cont…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943215" cy="40849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(i)(a)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-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Proper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Records</a:t>
            </a:r>
            <a:endParaRPr sz="2700">
              <a:latin typeface="Lucida Sans Unicode"/>
              <a:cs typeface="Lucida Sans Unicode"/>
            </a:endParaRPr>
          </a:p>
          <a:p>
            <a:pPr marL="268605" marR="101028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Now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Intangible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also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included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It’s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matter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professional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judgement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Reconciliation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with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Books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Accounts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Completeness,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accuracy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security</a:t>
            </a:r>
            <a:r>
              <a:rPr sz="27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Register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Record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movement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numbering</a:t>
            </a:r>
            <a:endParaRPr sz="2700">
              <a:latin typeface="Lucida Sans Unicode"/>
              <a:cs typeface="Lucida Sans Unicode"/>
            </a:endParaRPr>
          </a:p>
          <a:p>
            <a:pPr marL="268605" marR="527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Grouping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small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individual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value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items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same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useful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life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assets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639684" cy="40849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(i)(b)</a:t>
            </a:r>
            <a:r>
              <a:rPr sz="2700" u="heavy" spc="-1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Physical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Verification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Adequate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evidence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Only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MRL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doesn’t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work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Self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Observation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Reasonableness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Method</a:t>
            </a:r>
            <a:endParaRPr sz="2700">
              <a:latin typeface="Lucida Sans Unicode"/>
              <a:cs typeface="Lucida Sans Unicode"/>
            </a:endParaRPr>
          </a:p>
          <a:p>
            <a:pPr marL="268605" marR="32321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Reasonable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intervals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doesn’t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mean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every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year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Materiality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discrepancy</a:t>
            </a:r>
            <a:endParaRPr sz="2700">
              <a:latin typeface="Lucida Sans Unicode"/>
              <a:cs typeface="Lucida Sans Unicode"/>
            </a:endParaRPr>
          </a:p>
          <a:p>
            <a:pPr marL="268605" marR="4445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Don’t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leave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obviously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verifiable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adopt different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methods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422907"/>
            <a:ext cx="7882890" cy="502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5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(i)(c)</a:t>
            </a:r>
            <a:r>
              <a:rPr sz="2500" spc="-2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Verification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Title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Deeds</a:t>
            </a:r>
            <a:endParaRPr sz="2500">
              <a:latin typeface="Lucida Sans Unicode"/>
              <a:cs typeface="Lucida Sans Unicode"/>
            </a:endParaRPr>
          </a:p>
          <a:p>
            <a:pPr marL="268605" marR="407034" indent="-256540">
              <a:lnSpc>
                <a:spcPct val="80000"/>
              </a:lnSpc>
              <a:spcBef>
                <a:spcPts val="5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Legal Deed or Document constituting evidence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ofright</a:t>
            </a:r>
            <a:endParaRPr sz="2500">
              <a:latin typeface="Lucida Sans Unicode"/>
              <a:cs typeface="Lucida Sans Unicode"/>
            </a:endParaRPr>
          </a:p>
          <a:p>
            <a:pPr marL="268605" marR="530860" indent="-25654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deed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third party (like bank) </a:t>
            </a:r>
            <a:r>
              <a:rPr sz="2500" dirty="0">
                <a:latin typeface="Lucida Sans Unicode"/>
                <a:cs typeface="Lucida Sans Unicode"/>
              </a:rPr>
              <a:t>need </a:t>
            </a:r>
            <a:r>
              <a:rPr sz="2500" spc="-5" dirty="0">
                <a:latin typeface="Lucida Sans Unicode"/>
                <a:cs typeface="Lucida Sans Unicode"/>
              </a:rPr>
              <a:t>direct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written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confirmation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from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them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705"/>
              </a:lnSpc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Lost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Title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Deeds</a:t>
            </a:r>
            <a:endParaRPr sz="2500">
              <a:latin typeface="Lucida Sans Unicode"/>
              <a:cs typeface="Lucida Sans Unicode"/>
            </a:endParaRPr>
          </a:p>
          <a:p>
            <a:pPr marL="268605" marR="265430" indent="-256540">
              <a:lnSpc>
                <a:spcPct val="80000"/>
              </a:lnSpc>
              <a:spcBef>
                <a:spcPts val="5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Legal determination of </a:t>
            </a:r>
            <a:r>
              <a:rPr sz="2500" dirty="0">
                <a:latin typeface="Lucida Sans Unicode"/>
                <a:cs typeface="Lucida Sans Unicode"/>
              </a:rPr>
              <a:t>validity </a:t>
            </a:r>
            <a:r>
              <a:rPr sz="2500" spc="-5" dirty="0">
                <a:latin typeface="Lucida Sans Unicode"/>
                <a:cs typeface="Lucida Sans Unicode"/>
              </a:rPr>
              <a:t>of Title deed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Disputed </a:t>
            </a:r>
            <a:r>
              <a:rPr sz="2500" dirty="0">
                <a:latin typeface="Lucida Sans Unicode"/>
                <a:cs typeface="Lucida Sans Unicode"/>
              </a:rPr>
              <a:t>/ Pending Court Cases </a:t>
            </a:r>
            <a:r>
              <a:rPr sz="2500" spc="-5" dirty="0">
                <a:latin typeface="Lucida Sans Unicode"/>
                <a:cs typeface="Lucida Sans Unicode"/>
              </a:rPr>
              <a:t>(Professional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judgement </a:t>
            </a:r>
            <a:r>
              <a:rPr sz="2500" dirty="0">
                <a:latin typeface="Lucida Sans Unicode"/>
                <a:cs typeface="Lucida Sans Unicode"/>
              </a:rPr>
              <a:t>for Genuiness </a:t>
            </a:r>
            <a:r>
              <a:rPr sz="2500" spc="-5" dirty="0">
                <a:latin typeface="Lucida Sans Unicode"/>
                <a:cs typeface="Lucida Sans Unicode"/>
              </a:rPr>
              <a:t>thereof to exercised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basically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ensure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diversion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funds.</a:t>
            </a:r>
            <a:endParaRPr sz="2500">
              <a:latin typeface="Lucida Sans Unicode"/>
              <a:cs typeface="Lucida Sans Unicode"/>
            </a:endParaRPr>
          </a:p>
          <a:p>
            <a:pPr marL="268605" marR="202565" indent="-25654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</a:t>
            </a:r>
            <a:r>
              <a:rPr sz="2500" dirty="0">
                <a:latin typeface="Lucida Sans Unicode"/>
                <a:cs typeface="Lucida Sans Unicode"/>
              </a:rPr>
              <a:t>held </a:t>
            </a:r>
            <a:r>
              <a:rPr sz="2500" spc="-5" dirty="0">
                <a:latin typeface="Lucida Sans Unicode"/>
                <a:cs typeface="Lucida Sans Unicode"/>
              </a:rPr>
              <a:t>by anyone else (including related parties)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important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&amp;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disclose.</a:t>
            </a:r>
            <a:endParaRPr sz="2500">
              <a:latin typeface="Lucida Sans Unicode"/>
              <a:cs typeface="Lucida Sans Unicode"/>
            </a:endParaRPr>
          </a:p>
          <a:p>
            <a:pPr marL="268605" marR="199390" indent="-256540">
              <a:lnSpc>
                <a:spcPct val="8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Investment property </a:t>
            </a:r>
            <a:r>
              <a:rPr sz="2500" dirty="0">
                <a:latin typeface="Lucida Sans Unicode"/>
                <a:cs typeface="Lucida Sans Unicode"/>
              </a:rPr>
              <a:t>held for </a:t>
            </a:r>
            <a:r>
              <a:rPr sz="2500" spc="-5" dirty="0">
                <a:latin typeface="Lucida Sans Unicode"/>
                <a:cs typeface="Lucida Sans Unicode"/>
              </a:rPr>
              <a:t>disposal also to be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included.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4627" y="942594"/>
            <a:ext cx="3915917" cy="4960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792084" cy="35210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(i)(d)</a:t>
            </a:r>
            <a:r>
              <a:rPr sz="27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Revaluation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Assets</a:t>
            </a:r>
            <a:endParaRPr sz="2700">
              <a:latin typeface="Lucida Sans Unicode"/>
              <a:cs typeface="Lucida Sans Unicode"/>
            </a:endParaRPr>
          </a:p>
          <a:p>
            <a:pPr marL="268605" marR="67373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Valuation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through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Registered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Valuer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only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after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basic consideration of their basic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assumptions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estimates.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Re-value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entire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class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asset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Materiality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already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mentioned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(10%)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change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 be </a:t>
            </a:r>
            <a:r>
              <a:rPr sz="2700" dirty="0">
                <a:latin typeface="Lucida Sans Unicode"/>
                <a:cs typeface="Lucida Sans Unicode"/>
              </a:rPr>
              <a:t>shown </a:t>
            </a:r>
            <a:r>
              <a:rPr sz="2700" spc="-5" dirty="0">
                <a:latin typeface="Lucida Sans Unicode"/>
                <a:cs typeface="Lucida Sans Unicode"/>
              </a:rPr>
              <a:t>if it’s </a:t>
            </a:r>
            <a:r>
              <a:rPr sz="2700" dirty="0">
                <a:latin typeface="Lucida Sans Unicode"/>
                <a:cs typeface="Lucida Sans Unicode"/>
              </a:rPr>
              <a:t>more </a:t>
            </a:r>
            <a:r>
              <a:rPr sz="2700" spc="-5" dirty="0">
                <a:latin typeface="Lucida Sans Unicode"/>
                <a:cs typeface="Lucida Sans Unicode"/>
              </a:rPr>
              <a:t>than 10% </a:t>
            </a:r>
            <a:r>
              <a:rPr sz="2700" dirty="0">
                <a:latin typeface="Lucida Sans Unicode"/>
                <a:cs typeface="Lucida Sans Unicode"/>
              </a:rPr>
              <a:t>vis a vis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total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net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carrying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value.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889875" cy="35718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(i)(e)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Benami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Property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Whether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proceedings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have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been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initiated?</a:t>
            </a:r>
            <a:endParaRPr sz="2700">
              <a:latin typeface="Lucida Sans Unicode"/>
              <a:cs typeface="Lucida Sans Unicode"/>
            </a:endParaRPr>
          </a:p>
          <a:p>
            <a:pPr marL="268605" marR="126364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Whether appropriately disclosed in </a:t>
            </a:r>
            <a:r>
              <a:rPr sz="2700" dirty="0">
                <a:latin typeface="Lucida Sans Unicode"/>
                <a:cs typeface="Lucida Sans Unicode"/>
              </a:rPr>
              <a:t>financial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statements?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entry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books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disclosure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contingent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etc.</a:t>
            </a:r>
            <a:endParaRPr sz="2700">
              <a:latin typeface="Lucida Sans Unicode"/>
              <a:cs typeface="Lucida Sans Unicode"/>
            </a:endParaRPr>
          </a:p>
          <a:p>
            <a:pPr marL="268605" marR="23622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Legal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expenses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scrutiny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may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help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find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proceedings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Else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MRL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obtained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960995" cy="49587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(ii)(a)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Physical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Verification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Inventory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Verification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material</a:t>
            </a:r>
            <a:r>
              <a:rPr sz="27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items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Exercise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Professional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Judgment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Periodicity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/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Reasonable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Interval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Coverage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procedure</a:t>
            </a:r>
            <a:endParaRPr sz="2700">
              <a:latin typeface="Lucida Sans Unicode"/>
              <a:cs typeface="Lucida Sans Unicode"/>
            </a:endParaRPr>
          </a:p>
          <a:p>
            <a:pPr marL="268605" marR="191770" indent="-256540" algn="just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Materiality already </a:t>
            </a:r>
            <a:r>
              <a:rPr sz="2700" dirty="0">
                <a:latin typeface="Lucida Sans Unicode"/>
                <a:cs typeface="Lucida Sans Unicode"/>
              </a:rPr>
              <a:t>specified </a:t>
            </a:r>
            <a:r>
              <a:rPr sz="2700" spc="-5" dirty="0">
                <a:latin typeface="Lucida Sans Unicode"/>
                <a:cs typeface="Lucida Sans Unicode"/>
              </a:rPr>
              <a:t>(10% or </a:t>
            </a:r>
            <a:r>
              <a:rPr sz="2700" dirty="0">
                <a:latin typeface="Lucida Sans Unicode"/>
                <a:cs typeface="Lucida Sans Unicode"/>
              </a:rPr>
              <a:t>more) </a:t>
            </a:r>
            <a:r>
              <a:rPr sz="2700" spc="-5" dirty="0">
                <a:latin typeface="Lucida Sans Unicode"/>
                <a:cs typeface="Lucida Sans Unicode"/>
              </a:rPr>
              <a:t>in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aggregate </a:t>
            </a:r>
            <a:r>
              <a:rPr sz="2700" dirty="0">
                <a:latin typeface="Lucida Sans Unicode"/>
                <a:cs typeface="Lucida Sans Unicode"/>
              </a:rPr>
              <a:t>for </a:t>
            </a:r>
            <a:r>
              <a:rPr sz="2700" spc="-5" dirty="0">
                <a:latin typeface="Lucida Sans Unicode"/>
                <a:cs typeface="Lucida Sans Unicode"/>
              </a:rPr>
              <a:t>each class of Inventory </a:t>
            </a:r>
            <a:r>
              <a:rPr sz="2700" dirty="0">
                <a:latin typeface="Lucida Sans Unicode"/>
                <a:cs typeface="Lucida Sans Unicode"/>
              </a:rPr>
              <a:t>noticed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physical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verification.</a:t>
            </a:r>
            <a:endParaRPr sz="2700">
              <a:latin typeface="Lucida Sans Unicode"/>
              <a:cs typeface="Lucida Sans Unicode"/>
            </a:endParaRPr>
          </a:p>
          <a:p>
            <a:pPr marL="268605" marR="497205" indent="-256540" algn="just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10% to be calculated on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Net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basis </a:t>
            </a:r>
            <a:r>
              <a:rPr sz="2700" spc="-5" dirty="0">
                <a:latin typeface="Lucida Sans Unicode"/>
                <a:cs typeface="Lucida Sans Unicode"/>
              </a:rPr>
              <a:t>(i.e. after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adjusting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plus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minus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adjustments)</a:t>
            </a:r>
            <a:endParaRPr sz="27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2700" spc="-5" dirty="0">
                <a:latin typeface="Lucida Sans Unicode"/>
                <a:cs typeface="Lucida Sans Unicode"/>
              </a:rPr>
              <a:t>Contd…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5301996"/>
            <a:ext cx="9144000" cy="1905000"/>
            <a:chOff x="774839" y="5301996"/>
            <a:chExt cx="9144000" cy="190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2669" y="5301996"/>
              <a:ext cx="7456157" cy="4884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86853" y="5586984"/>
              <a:ext cx="9032240" cy="788670"/>
            </a:xfrm>
            <a:custGeom>
              <a:avLst/>
              <a:gdLst/>
              <a:ahLst/>
              <a:cxnLst/>
              <a:rect l="l" t="t" r="r" b="b"/>
              <a:pathLst>
                <a:path w="9032240" h="788670">
                  <a:moveTo>
                    <a:pt x="9031986" y="788670"/>
                  </a:moveTo>
                  <a:lnTo>
                    <a:pt x="9031986" y="0"/>
                  </a:lnTo>
                  <a:lnTo>
                    <a:pt x="0" y="0"/>
                  </a:lnTo>
                  <a:lnTo>
                    <a:pt x="9031986" y="788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5344668"/>
              <a:ext cx="9144000" cy="1862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5341620"/>
              <a:ext cx="9143987" cy="80162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2659" y="1724405"/>
            <a:ext cx="6086094" cy="19872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22253" y="5790691"/>
            <a:ext cx="4507230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55"/>
              </a:lnSpc>
              <a:spcBef>
                <a:spcPts val="100"/>
              </a:spcBef>
            </a:pPr>
            <a:r>
              <a:rPr sz="190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By</a:t>
            </a:r>
            <a:r>
              <a:rPr sz="1900" spc="-35" dirty="0">
                <a:solidFill>
                  <a:srgbClr val="454545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chemeClr val="bg1"/>
                </a:solidFill>
                <a:latin typeface="Lucida Sans Unicode"/>
                <a:cs typeface="Lucida Sans Unicode"/>
              </a:rPr>
              <a:t>CA</a:t>
            </a:r>
            <a:r>
              <a:rPr sz="1900" b="1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900" b="1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Meera</a:t>
            </a:r>
            <a:r>
              <a:rPr sz="1900" b="1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900" b="1" spc="-5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Joisher</a:t>
            </a:r>
            <a:endParaRPr sz="1900" b="1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7637"/>
            <a:ext cx="7960995" cy="490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5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(ii)(a)</a:t>
            </a:r>
            <a:r>
              <a:rPr sz="2500" u="heavy" spc="-1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Physical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Verification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dirty="0">
                <a:latin typeface="Lucida Sans Unicode"/>
                <a:cs typeface="Lucida Sans Unicode"/>
              </a:rPr>
              <a:t> Inventory</a:t>
            </a:r>
            <a:endParaRPr sz="2500">
              <a:latin typeface="Lucida Sans Unicode"/>
              <a:cs typeface="Lucida Sans Unicode"/>
            </a:endParaRPr>
          </a:p>
          <a:p>
            <a:pPr marL="268605" marR="1289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5" dirty="0">
                <a:latin typeface="Lucida Sans Unicode"/>
                <a:cs typeface="Lucida Sans Unicode"/>
              </a:rPr>
              <a:t>dealt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in the books then to be reported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 </a:t>
            </a:r>
            <a:r>
              <a:rPr sz="2500" spc="-5" dirty="0">
                <a:latin typeface="Lucida Sans Unicode"/>
                <a:cs typeface="Lucida Sans Unicode"/>
              </a:rPr>
              <a:t>the extent of discrepancy and its impact on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Financial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Statements.</a:t>
            </a:r>
            <a:endParaRPr sz="2500">
              <a:latin typeface="Lucida Sans Unicode"/>
              <a:cs typeface="Lucida Sans Unicode"/>
            </a:endParaRPr>
          </a:p>
          <a:p>
            <a:pPr marL="268605" marR="467359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Annual </a:t>
            </a:r>
            <a:r>
              <a:rPr sz="2500" spc="-5" dirty="0">
                <a:latin typeface="Lucida Sans Unicode"/>
                <a:cs typeface="Lucida Sans Unicode"/>
              </a:rPr>
              <a:t>reconciliation of </a:t>
            </a:r>
            <a:r>
              <a:rPr sz="2500" dirty="0">
                <a:latin typeface="Lucida Sans Unicode"/>
                <a:cs typeface="Lucida Sans Unicode"/>
              </a:rPr>
              <a:t>Opening, </a:t>
            </a:r>
            <a:r>
              <a:rPr sz="2500" spc="-5" dirty="0">
                <a:latin typeface="Lucida Sans Unicode"/>
                <a:cs typeface="Lucida Sans Unicode"/>
              </a:rPr>
              <a:t>purchases,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consumption to be co-related to production, if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inventory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records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maintained.</a:t>
            </a:r>
            <a:endParaRPr sz="2500">
              <a:latin typeface="Lucida Sans Unicode"/>
              <a:cs typeface="Lucida Sans Unicode"/>
            </a:endParaRPr>
          </a:p>
          <a:p>
            <a:pPr marL="268605" marR="26098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Clause </a:t>
            </a:r>
            <a:r>
              <a:rPr sz="2500" spc="-5" dirty="0">
                <a:latin typeface="Lucida Sans Unicode"/>
                <a:cs typeface="Lucida Sans Unicode"/>
              </a:rPr>
              <a:t>applicable even if </a:t>
            </a:r>
            <a:r>
              <a:rPr sz="2500" dirty="0">
                <a:latin typeface="Lucida Sans Unicode"/>
                <a:cs typeface="Lucida Sans Unicode"/>
              </a:rPr>
              <a:t>third </a:t>
            </a:r>
            <a:r>
              <a:rPr sz="2500" spc="-5" dirty="0">
                <a:latin typeface="Lucida Sans Unicode"/>
                <a:cs typeface="Lucida Sans Unicode"/>
              </a:rPr>
              <a:t>party inventory is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security.</a:t>
            </a:r>
            <a:endParaRPr sz="2500">
              <a:latin typeface="Lucida Sans Unicode"/>
              <a:cs typeface="Lucida Sans Unicode"/>
            </a:endParaRPr>
          </a:p>
          <a:p>
            <a:pPr marL="268605" marR="126364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Checking &amp; </a:t>
            </a:r>
            <a:r>
              <a:rPr sz="2500" spc="-5" dirty="0">
                <a:latin typeface="Lucida Sans Unicode"/>
                <a:cs typeface="Lucida Sans Unicode"/>
              </a:rPr>
              <a:t>reporting required even on in-transit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inventory,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stock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lying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third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parties.</a:t>
            </a:r>
            <a:endParaRPr sz="2500">
              <a:latin typeface="Lucida Sans Unicode"/>
              <a:cs typeface="Lucida Sans Unicode"/>
            </a:endParaRPr>
          </a:p>
          <a:p>
            <a:pPr marL="6698615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Lucida Sans Unicode"/>
                <a:cs typeface="Lucida Sans Unicode"/>
              </a:rPr>
              <a:t>Contd…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63522"/>
            <a:ext cx="7960995" cy="44964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(ii)(a)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Physical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Verification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Inventory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Verification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material</a:t>
            </a:r>
            <a:r>
              <a:rPr sz="27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items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Periodicity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/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Reasonable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Interval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Coverage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procedure</a:t>
            </a:r>
            <a:endParaRPr sz="2700">
              <a:latin typeface="Lucida Sans Unicode"/>
              <a:cs typeface="Lucida Sans Unicode"/>
            </a:endParaRPr>
          </a:p>
          <a:p>
            <a:pPr marL="268605" marR="191770" indent="-25654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Materiality already </a:t>
            </a:r>
            <a:r>
              <a:rPr sz="2700" dirty="0">
                <a:latin typeface="Lucida Sans Unicode"/>
                <a:cs typeface="Lucida Sans Unicode"/>
              </a:rPr>
              <a:t>specified </a:t>
            </a:r>
            <a:r>
              <a:rPr sz="2700" spc="-5" dirty="0">
                <a:latin typeface="Lucida Sans Unicode"/>
                <a:cs typeface="Lucida Sans Unicode"/>
              </a:rPr>
              <a:t>(10% or </a:t>
            </a:r>
            <a:r>
              <a:rPr sz="2700" dirty="0">
                <a:latin typeface="Lucida Sans Unicode"/>
                <a:cs typeface="Lucida Sans Unicode"/>
              </a:rPr>
              <a:t>more) </a:t>
            </a:r>
            <a:r>
              <a:rPr sz="2700" spc="-5" dirty="0">
                <a:latin typeface="Lucida Sans Unicode"/>
                <a:cs typeface="Lucida Sans Unicode"/>
              </a:rPr>
              <a:t>in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aggregate </a:t>
            </a:r>
            <a:r>
              <a:rPr sz="2700" dirty="0">
                <a:latin typeface="Lucida Sans Unicode"/>
                <a:cs typeface="Lucida Sans Unicode"/>
              </a:rPr>
              <a:t>for </a:t>
            </a:r>
            <a:r>
              <a:rPr sz="2700" spc="-5" dirty="0">
                <a:latin typeface="Lucida Sans Unicode"/>
                <a:cs typeface="Lucida Sans Unicode"/>
              </a:rPr>
              <a:t>each class of Inventory </a:t>
            </a:r>
            <a:r>
              <a:rPr sz="2700" dirty="0">
                <a:latin typeface="Lucida Sans Unicode"/>
                <a:cs typeface="Lucida Sans Unicode"/>
              </a:rPr>
              <a:t>noticed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physical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verification.</a:t>
            </a:r>
            <a:endParaRPr sz="2700">
              <a:latin typeface="Lucida Sans Unicode"/>
              <a:cs typeface="Lucida Sans Unicode"/>
            </a:endParaRPr>
          </a:p>
          <a:p>
            <a:pPr marL="268605" marR="497205" indent="-256540" algn="just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10% to be calculated on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Net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basis </a:t>
            </a:r>
            <a:r>
              <a:rPr sz="2700" spc="-5" dirty="0">
                <a:latin typeface="Lucida Sans Unicode"/>
                <a:cs typeface="Lucida Sans Unicode"/>
              </a:rPr>
              <a:t>(i.e. after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adjusting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plus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minus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adjustments)</a:t>
            </a:r>
            <a:endParaRPr sz="27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2700" spc="-5" dirty="0">
                <a:latin typeface="Lucida Sans Unicode"/>
                <a:cs typeface="Lucida Sans Unicode"/>
              </a:rPr>
              <a:t>Contd…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84096"/>
            <a:ext cx="7602855" cy="4815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97485">
              <a:lnSpc>
                <a:spcPts val="2920"/>
              </a:lnSpc>
              <a:spcBef>
                <a:spcPts val="459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(ii)(b)</a:t>
            </a:r>
            <a:r>
              <a:rPr sz="27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Working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Capital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Limit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(5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cr)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stock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discrepancies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Sanctioned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limit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O/s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balance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Fund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Non-Fund </a:t>
            </a:r>
            <a:r>
              <a:rPr sz="2700" spc="-5" dirty="0">
                <a:latin typeface="Lucida Sans Unicode"/>
                <a:cs typeface="Lucida Sans Unicode"/>
              </a:rPr>
              <a:t>based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limits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At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any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point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during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year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44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No </a:t>
            </a:r>
            <a:r>
              <a:rPr sz="2700" spc="-5" dirty="0">
                <a:latin typeface="Lucida Sans Unicode"/>
                <a:cs typeface="Lucida Sans Unicode"/>
              </a:rPr>
              <a:t>Audit but just comparison or </a:t>
            </a:r>
            <a:r>
              <a:rPr sz="2700" dirty="0">
                <a:latin typeface="Lucida Sans Unicode"/>
                <a:cs typeface="Lucida Sans Unicode"/>
              </a:rPr>
              <a:t>statements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submitted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balances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books</a:t>
            </a:r>
            <a:endParaRPr sz="2700">
              <a:latin typeface="Lucida Sans Unicode"/>
              <a:cs typeface="Lucida Sans Unicode"/>
            </a:endParaRPr>
          </a:p>
          <a:p>
            <a:pPr marL="268605" marR="1134110" indent="-256540">
              <a:lnSpc>
                <a:spcPts val="2920"/>
              </a:lnSpc>
              <a:spcBef>
                <a:spcPts val="38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Consider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materiality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relevance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discrepancy</a:t>
            </a:r>
            <a:endParaRPr sz="2700">
              <a:latin typeface="Lucida Sans Unicode"/>
              <a:cs typeface="Lucida Sans Unicode"/>
            </a:endParaRPr>
          </a:p>
          <a:p>
            <a:pPr marL="268605" marR="401320" indent="-256540">
              <a:lnSpc>
                <a:spcPts val="292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What if later (say at year end) the reports </a:t>
            </a:r>
            <a:r>
              <a:rPr sz="2700" dirty="0">
                <a:latin typeface="Lucida Sans Unicode"/>
                <a:cs typeface="Lucida Sans Unicode"/>
              </a:rPr>
              <a:t> were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re-submitted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which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now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match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with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books.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789430"/>
            <a:ext cx="7960995" cy="5169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848360">
              <a:lnSpc>
                <a:spcPts val="2700"/>
              </a:lnSpc>
              <a:spcBef>
                <a:spcPts val="440"/>
              </a:spcBef>
            </a:pP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5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(iii)(a)</a:t>
            </a:r>
            <a:r>
              <a:rPr sz="2500" spc="-2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Loans,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Investments,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Guarantees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Securities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Comment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transactions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during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</a:t>
            </a:r>
            <a:endParaRPr sz="2500">
              <a:latin typeface="Lucida Sans Unicode"/>
              <a:cs typeface="Lucida Sans Unicode"/>
            </a:endParaRPr>
          </a:p>
          <a:p>
            <a:pPr marL="268605" marR="75565" indent="-256540">
              <a:lnSpc>
                <a:spcPts val="2700"/>
              </a:lnSpc>
              <a:spcBef>
                <a:spcPts val="44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Factual </a:t>
            </a:r>
            <a:r>
              <a:rPr sz="2500" dirty="0">
                <a:latin typeface="Lucida Sans Unicode"/>
                <a:cs typeface="Lucida Sans Unicode"/>
              </a:rPr>
              <a:t>figures </a:t>
            </a:r>
            <a:r>
              <a:rPr sz="2500" spc="-5" dirty="0">
                <a:latin typeface="Lucida Sans Unicode"/>
                <a:cs typeface="Lucida Sans Unicode"/>
              </a:rPr>
              <a:t>to be provided (including those </a:t>
            </a:r>
            <a:r>
              <a:rPr sz="2500" dirty="0">
                <a:latin typeface="Lucida Sans Unicode"/>
                <a:cs typeface="Lucida Sans Unicode"/>
              </a:rPr>
              <a:t> which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taken</a:t>
            </a:r>
            <a:r>
              <a:rPr sz="25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and</a:t>
            </a:r>
            <a:r>
              <a:rPr sz="25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repaid</a:t>
            </a:r>
            <a:r>
              <a:rPr sz="25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within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year)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along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relationship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the payee/beneficiary </a:t>
            </a:r>
            <a:r>
              <a:rPr sz="2500" dirty="0">
                <a:latin typeface="Lucida Sans Unicode"/>
                <a:cs typeface="Lucida Sans Unicode"/>
              </a:rPr>
              <a:t> entity</a:t>
            </a:r>
            <a:endParaRPr sz="2500">
              <a:latin typeface="Lucida Sans Unicode"/>
              <a:cs typeface="Lucida Sans Unicode"/>
            </a:endParaRPr>
          </a:p>
          <a:p>
            <a:pPr marL="268605" marR="86360" indent="-256540">
              <a:lnSpc>
                <a:spcPts val="27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Normal </a:t>
            </a:r>
            <a:r>
              <a:rPr sz="2500" spc="-5" dirty="0">
                <a:latin typeface="Lucida Sans Unicode"/>
                <a:cs typeface="Lucida Sans Unicode"/>
              </a:rPr>
              <a:t>advance against order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in accordance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with </a:t>
            </a:r>
            <a:r>
              <a:rPr sz="2500" spc="-7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trace practice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latin typeface="Lucida Sans Unicode"/>
                <a:cs typeface="Lucida Sans Unicode"/>
              </a:rPr>
              <a:t>not an advance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but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what if it’s </a:t>
            </a:r>
            <a:r>
              <a:rPr sz="25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standing</a:t>
            </a:r>
            <a:r>
              <a:rPr sz="25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for</a:t>
            </a:r>
            <a:r>
              <a:rPr sz="25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very</a:t>
            </a:r>
            <a:r>
              <a:rPr sz="25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long</a:t>
            </a:r>
            <a:r>
              <a:rPr sz="2500" spc="-5" dirty="0">
                <a:latin typeface="Lucida Sans Unicode"/>
                <a:cs typeface="Lucida Sans Unicode"/>
              </a:rPr>
              <a:t>?</a:t>
            </a:r>
            <a:endParaRPr sz="2500">
              <a:latin typeface="Lucida Sans Unicode"/>
              <a:cs typeface="Lucida Sans Unicode"/>
            </a:endParaRPr>
          </a:p>
          <a:p>
            <a:pPr marL="268605" marR="875665" indent="-256540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All </a:t>
            </a:r>
            <a:r>
              <a:rPr sz="2500" spc="-5" dirty="0">
                <a:latin typeface="Lucida Sans Unicode"/>
                <a:cs typeface="Lucida Sans Unicode"/>
              </a:rPr>
              <a:t>types of loans (Secured/unsecured/short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term/long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term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cash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kind)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Only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financial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(not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performance)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guarantees</a:t>
            </a:r>
            <a:endParaRPr sz="2500">
              <a:latin typeface="Lucida Sans Unicode"/>
              <a:cs typeface="Lucida Sans Unicode"/>
            </a:endParaRPr>
          </a:p>
          <a:p>
            <a:pPr marL="6698615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Lucida Sans Unicode"/>
                <a:cs typeface="Lucida Sans Unicode"/>
              </a:rPr>
              <a:t>Contd…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20502" y="1814576"/>
            <a:ext cx="7679055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(iii)(a)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Loans,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Investments,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Guarantees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and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Securities</a:t>
            </a:r>
            <a:endParaRPr sz="2700">
              <a:latin typeface="Lucida Sans Unicode"/>
              <a:cs typeface="Lucida Sans Unicode"/>
            </a:endParaRPr>
          </a:p>
          <a:p>
            <a:pPr marL="268605" marR="1714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Ensure compliance </a:t>
            </a:r>
            <a:r>
              <a:rPr sz="2700" dirty="0">
                <a:latin typeface="Lucida Sans Unicode"/>
                <a:cs typeface="Lucida Sans Unicode"/>
              </a:rPr>
              <a:t>with section </a:t>
            </a:r>
            <a:r>
              <a:rPr sz="2700" spc="-5" dirty="0">
                <a:latin typeface="Lucida Sans Unicode"/>
                <a:cs typeface="Lucida Sans Unicode"/>
              </a:rPr>
              <a:t>179, 180,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185, 186, 187, other provisions of the </a:t>
            </a:r>
            <a:r>
              <a:rPr sz="2700" dirty="0">
                <a:latin typeface="Lucida Sans Unicode"/>
                <a:cs typeface="Lucida Sans Unicode"/>
              </a:rPr>
              <a:t>Act &amp;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Rules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thereunder.</a:t>
            </a:r>
            <a:endParaRPr sz="2700">
              <a:latin typeface="Lucida Sans Unicode"/>
              <a:cs typeface="Lucida Sans Unicode"/>
            </a:endParaRPr>
          </a:p>
          <a:p>
            <a:pPr marL="268605" marR="19812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Examine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minutes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books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Board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General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Meetings, </a:t>
            </a:r>
            <a:r>
              <a:rPr sz="2700" dirty="0">
                <a:latin typeface="Lucida Sans Unicode"/>
                <a:cs typeface="Lucida Sans Unicode"/>
              </a:rPr>
              <a:t>Schedule V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SEBI </a:t>
            </a:r>
            <a:r>
              <a:rPr sz="2700" spc="-5" dirty="0">
                <a:latin typeface="Lucida Sans Unicode"/>
                <a:cs typeface="Lucida Sans Unicode"/>
              </a:rPr>
              <a:t>LODR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Regulations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etc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Ensure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take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MRL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Guarantees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(iii)(b)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Loans,</a:t>
            </a:r>
            <a:r>
              <a:rPr spc="-30" dirty="0"/>
              <a:t> </a:t>
            </a:r>
            <a:r>
              <a:rPr spc="-5" dirty="0"/>
              <a:t>Investments,</a:t>
            </a:r>
            <a:r>
              <a:rPr spc="-25" dirty="0"/>
              <a:t> </a:t>
            </a:r>
            <a:r>
              <a:rPr dirty="0"/>
              <a:t>Guarantees</a:t>
            </a:r>
            <a:r>
              <a:rPr spc="-30" dirty="0"/>
              <a:t> </a:t>
            </a:r>
            <a:r>
              <a:rPr spc="-5" dirty="0"/>
              <a:t>and </a:t>
            </a:r>
            <a:r>
              <a:rPr spc="-840" dirty="0"/>
              <a:t> </a:t>
            </a:r>
            <a:r>
              <a:rPr dirty="0"/>
              <a:t>Securities</a:t>
            </a:r>
            <a:r>
              <a:rPr spc="-3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whether</a:t>
            </a:r>
            <a:r>
              <a:rPr spc="-25" dirty="0"/>
              <a:t> </a:t>
            </a:r>
            <a:r>
              <a:rPr spc="-5" dirty="0"/>
              <a:t>terms</a:t>
            </a:r>
            <a:r>
              <a:rPr spc="-10" dirty="0"/>
              <a:t> </a:t>
            </a:r>
            <a:r>
              <a:rPr spc="-5" dirty="0"/>
              <a:t>prejudicial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4179" rIns="0" bIns="0" rtlCol="0">
            <a:spAutoFit/>
          </a:bodyPr>
          <a:lstStyle/>
          <a:p>
            <a:pPr marL="377190" marR="499109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Check </a:t>
            </a:r>
            <a:r>
              <a:rPr spc="-5" dirty="0"/>
              <a:t>prior approvals of Financial Institutions, </a:t>
            </a:r>
            <a:r>
              <a:rPr spc="-780" dirty="0"/>
              <a:t> </a:t>
            </a:r>
            <a:r>
              <a:rPr spc="-5" dirty="0"/>
              <a:t>rate of interest of prevailing yield of </a:t>
            </a:r>
            <a:r>
              <a:rPr dirty="0"/>
              <a:t>Govt </a:t>
            </a:r>
            <a:r>
              <a:rPr spc="5" dirty="0"/>
              <a:t> </a:t>
            </a:r>
            <a:r>
              <a:rPr dirty="0"/>
              <a:t>securities</a:t>
            </a:r>
            <a:r>
              <a:rPr spc="-30" dirty="0"/>
              <a:t> </a:t>
            </a:r>
            <a:r>
              <a:rPr spc="-5" dirty="0"/>
              <a:t>closest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tenor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loan.</a:t>
            </a:r>
          </a:p>
          <a:p>
            <a:pPr marL="377190" marR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Not </a:t>
            </a:r>
            <a:r>
              <a:rPr spc="-5" dirty="0"/>
              <a:t>only </a:t>
            </a:r>
            <a:r>
              <a:rPr dirty="0"/>
              <a:t>interest </a:t>
            </a:r>
            <a:r>
              <a:rPr spc="-5" dirty="0"/>
              <a:t>but </a:t>
            </a:r>
            <a:r>
              <a:rPr spc="-5" dirty="0">
                <a:solidFill>
                  <a:srgbClr val="FF0000"/>
                </a:solidFill>
              </a:rPr>
              <a:t>ALL </a:t>
            </a:r>
            <a:r>
              <a:rPr spc="-5" dirty="0"/>
              <a:t>Terms to be checked </a:t>
            </a:r>
            <a:r>
              <a:rPr dirty="0"/>
              <a:t>– </a:t>
            </a:r>
            <a:r>
              <a:rPr spc="-785" dirty="0"/>
              <a:t> </a:t>
            </a:r>
            <a:r>
              <a:rPr dirty="0"/>
              <a:t>security, </a:t>
            </a:r>
            <a:r>
              <a:rPr spc="-5" dirty="0"/>
              <a:t>terms and period of repayment, ability </a:t>
            </a:r>
            <a:r>
              <a:rPr spc="-780" dirty="0"/>
              <a:t> </a:t>
            </a:r>
            <a:r>
              <a:rPr dirty="0"/>
              <a:t>to </a:t>
            </a:r>
            <a:r>
              <a:rPr spc="-5" dirty="0"/>
              <a:t>lend, borrower’s </a:t>
            </a:r>
            <a:r>
              <a:rPr dirty="0"/>
              <a:t>financial standing, </a:t>
            </a:r>
            <a:r>
              <a:rPr spc="-5" dirty="0"/>
              <a:t>credit </a:t>
            </a:r>
            <a:r>
              <a:rPr dirty="0"/>
              <a:t> </a:t>
            </a:r>
            <a:r>
              <a:rPr spc="-5" dirty="0"/>
              <a:t>rating, </a:t>
            </a:r>
            <a:r>
              <a:rPr dirty="0"/>
              <a:t>non-availability </a:t>
            </a:r>
            <a:r>
              <a:rPr spc="-5" dirty="0"/>
              <a:t>of alternate </a:t>
            </a:r>
            <a:r>
              <a:rPr dirty="0"/>
              <a:t>sources </a:t>
            </a:r>
            <a:r>
              <a:rPr spc="-5" dirty="0"/>
              <a:t>of </a:t>
            </a:r>
            <a:r>
              <a:rPr dirty="0"/>
              <a:t> finance, urgency </a:t>
            </a:r>
            <a:r>
              <a:rPr spc="-5" dirty="0"/>
              <a:t>of borrowings, restrictive </a:t>
            </a:r>
            <a:r>
              <a:rPr dirty="0"/>
              <a:t> </a:t>
            </a:r>
            <a:r>
              <a:rPr spc="-5" dirty="0"/>
              <a:t>covenants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dirty="0"/>
              <a:t>nature</a:t>
            </a:r>
            <a:r>
              <a:rPr spc="-2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entity</a:t>
            </a:r>
            <a:r>
              <a:rPr spc="-20" dirty="0"/>
              <a:t> </a:t>
            </a:r>
            <a:r>
              <a:rPr spc="-5" dirty="0"/>
              <a:t>etc.</a:t>
            </a:r>
          </a:p>
          <a:p>
            <a:pPr marL="6807200">
              <a:lnSpc>
                <a:spcPct val="100000"/>
              </a:lnSpc>
              <a:spcBef>
                <a:spcPts val="405"/>
              </a:spcBef>
            </a:pPr>
            <a:r>
              <a:rPr dirty="0"/>
              <a:t>Contd…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(iii)(b)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Loans,</a:t>
            </a:r>
            <a:r>
              <a:rPr spc="-30" dirty="0"/>
              <a:t> </a:t>
            </a:r>
            <a:r>
              <a:rPr spc="-5" dirty="0"/>
              <a:t>Investments,</a:t>
            </a:r>
            <a:r>
              <a:rPr spc="-25" dirty="0"/>
              <a:t> </a:t>
            </a:r>
            <a:r>
              <a:rPr dirty="0"/>
              <a:t>Guarantees</a:t>
            </a:r>
            <a:r>
              <a:rPr spc="-30" dirty="0"/>
              <a:t> </a:t>
            </a:r>
            <a:r>
              <a:rPr spc="-5" dirty="0"/>
              <a:t>and </a:t>
            </a:r>
            <a:r>
              <a:rPr spc="-840" dirty="0"/>
              <a:t> </a:t>
            </a:r>
            <a:r>
              <a:rPr dirty="0"/>
              <a:t>Securities</a:t>
            </a:r>
            <a:r>
              <a:rPr spc="-3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whether</a:t>
            </a:r>
            <a:r>
              <a:rPr spc="-25" dirty="0"/>
              <a:t> </a:t>
            </a:r>
            <a:r>
              <a:rPr spc="-5" dirty="0"/>
              <a:t>terms</a:t>
            </a:r>
            <a:r>
              <a:rPr spc="-10" dirty="0"/>
              <a:t> </a:t>
            </a:r>
            <a:r>
              <a:rPr spc="-5" dirty="0"/>
              <a:t>prejudicial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692399"/>
            <a:ext cx="7931150" cy="355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3144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For Investments </a:t>
            </a:r>
            <a:r>
              <a:rPr sz="2500" dirty="0">
                <a:latin typeface="Lucida Sans Unicode"/>
                <a:cs typeface="Lucida Sans Unicode"/>
              </a:rPr>
              <a:t>made </a:t>
            </a:r>
            <a:r>
              <a:rPr sz="2500" spc="-5" dirty="0">
                <a:latin typeface="Lucida Sans Unicode"/>
                <a:cs typeface="Lucida Sans Unicode"/>
              </a:rPr>
              <a:t>check </a:t>
            </a:r>
            <a:r>
              <a:rPr sz="2500" dirty="0">
                <a:latin typeface="Lucida Sans Unicode"/>
                <a:cs typeface="Lucida Sans Unicode"/>
              </a:rPr>
              <a:t>factors </a:t>
            </a:r>
            <a:r>
              <a:rPr sz="2500" spc="-5" dirty="0">
                <a:latin typeface="Lucida Sans Unicode"/>
                <a:cs typeface="Lucida Sans Unicode"/>
              </a:rPr>
              <a:t>like </a:t>
            </a:r>
            <a:r>
              <a:rPr sz="2500" dirty="0">
                <a:latin typeface="Lucida Sans Unicode"/>
                <a:cs typeface="Lucida Sans Unicode"/>
              </a:rPr>
              <a:t> Company’s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ability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invest,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financial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standing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investee company, </a:t>
            </a:r>
            <a:r>
              <a:rPr sz="2500" dirty="0">
                <a:latin typeface="Lucida Sans Unicode"/>
                <a:cs typeface="Lucida Sans Unicode"/>
              </a:rPr>
              <a:t>sources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fund, valuation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proposed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investments,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covenants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attached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</a:t>
            </a:r>
            <a:endParaRPr sz="2500">
              <a:latin typeface="Lucida Sans Unicode"/>
              <a:cs typeface="Lucida Sans Unicode"/>
            </a:endParaRPr>
          </a:p>
          <a:p>
            <a:pPr marL="268605" marR="29845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Loan to employees cannot be said to be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prejudicial </a:t>
            </a:r>
            <a:r>
              <a:rPr sz="2500" dirty="0">
                <a:latin typeface="Lucida Sans Unicode"/>
                <a:cs typeface="Lucida Sans Unicode"/>
              </a:rPr>
              <a:t>to the </a:t>
            </a:r>
            <a:r>
              <a:rPr sz="2500" spc="-5" dirty="0">
                <a:latin typeface="Lucida Sans Unicode"/>
                <a:cs typeface="Lucida Sans Unicode"/>
              </a:rPr>
              <a:t>interest of </a:t>
            </a:r>
            <a:r>
              <a:rPr sz="250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company if it is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terms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dirty="0">
                <a:latin typeface="Lucida Sans Unicode"/>
                <a:cs typeface="Lucida Sans Unicode"/>
              </a:rPr>
              <a:t> the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policy.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Capital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loan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subsidiary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which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loss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making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not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prejudicial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interest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holding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company.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(iii)(c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d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&amp;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f)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Loans,</a:t>
            </a:r>
            <a:r>
              <a:rPr spc="-20" dirty="0"/>
              <a:t> </a:t>
            </a:r>
            <a:r>
              <a:rPr spc="-5" dirty="0"/>
              <a:t>Investments,</a:t>
            </a:r>
            <a:r>
              <a:rPr spc="-20" dirty="0"/>
              <a:t> </a:t>
            </a:r>
            <a:r>
              <a:rPr dirty="0"/>
              <a:t>Guarantees </a:t>
            </a:r>
            <a:r>
              <a:rPr spc="-840"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dirty="0"/>
              <a:t>Securities</a:t>
            </a:r>
            <a:r>
              <a:rPr spc="-1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Overdue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692399"/>
            <a:ext cx="7933690" cy="355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5057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No </a:t>
            </a:r>
            <a:r>
              <a:rPr sz="2500" spc="-5" dirty="0">
                <a:latin typeface="Lucida Sans Unicode"/>
                <a:cs typeface="Lucida Sans Unicode"/>
              </a:rPr>
              <a:t>exercise of judgment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latin typeface="Lucida Sans Unicode"/>
                <a:cs typeface="Lucida Sans Unicode"/>
              </a:rPr>
              <a:t>pure </a:t>
            </a:r>
            <a:r>
              <a:rPr sz="2500" dirty="0">
                <a:latin typeface="Lucida Sans Unicode"/>
                <a:cs typeface="Lucida Sans Unicode"/>
              </a:rPr>
              <a:t>statement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spc="-7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facts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</a:t>
            </a:r>
            <a:r>
              <a:rPr sz="2500" dirty="0">
                <a:latin typeface="Lucida Sans Unicode"/>
                <a:cs typeface="Lucida Sans Unicode"/>
              </a:rPr>
              <a:t>schedule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repayment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given,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fact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overdue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latin typeface="Lucida Sans Unicode"/>
                <a:cs typeface="Lucida Sans Unicode"/>
              </a:rPr>
              <a:t>reasonable </a:t>
            </a:r>
            <a:r>
              <a:rPr sz="2500" dirty="0">
                <a:latin typeface="Lucida Sans Unicode"/>
                <a:cs typeface="Lucida Sans Unicode"/>
              </a:rPr>
              <a:t>steps </a:t>
            </a:r>
            <a:r>
              <a:rPr sz="2500" spc="-5" dirty="0">
                <a:latin typeface="Lucida Sans Unicode"/>
                <a:cs typeface="Lucida Sans Unicode"/>
              </a:rPr>
              <a:t>(this portion </a:t>
            </a:r>
            <a:r>
              <a:rPr sz="2500" dirty="0">
                <a:latin typeface="Lucida Sans Unicode"/>
                <a:cs typeface="Lucida Sans Unicode"/>
              </a:rPr>
              <a:t>has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exercise of judgment)– consider </a:t>
            </a:r>
            <a:r>
              <a:rPr sz="2500" dirty="0">
                <a:latin typeface="Lucida Sans Unicode"/>
                <a:cs typeface="Lucida Sans Unicode"/>
              </a:rPr>
              <a:t>facts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circumstances of each case, amount involved and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degree of delay in recovery, correspondences and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reminders, Legal </a:t>
            </a:r>
            <a:r>
              <a:rPr sz="2500" dirty="0">
                <a:latin typeface="Lucida Sans Unicode"/>
                <a:cs typeface="Lucida Sans Unicode"/>
              </a:rPr>
              <a:t>notice, Obtaining </a:t>
            </a:r>
            <a:r>
              <a:rPr sz="2500" spc="-5" dirty="0">
                <a:latin typeface="Lucida Sans Unicode"/>
                <a:cs typeface="Lucida Sans Unicode"/>
              </a:rPr>
              <a:t>enhanced </a:t>
            </a:r>
            <a:r>
              <a:rPr sz="2500" dirty="0">
                <a:latin typeface="Lucida Sans Unicode"/>
                <a:cs typeface="Lucida Sans Unicode"/>
              </a:rPr>
              <a:t> security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(iii)(e)</a:t>
            </a:r>
            <a:r>
              <a:rPr spc="-30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Loans,</a:t>
            </a:r>
            <a:r>
              <a:rPr spc="-25" dirty="0"/>
              <a:t> </a:t>
            </a:r>
            <a:r>
              <a:rPr spc="-5" dirty="0"/>
              <a:t>Investments,</a:t>
            </a:r>
            <a:r>
              <a:rPr spc="-20" dirty="0"/>
              <a:t> </a:t>
            </a:r>
            <a:r>
              <a:rPr dirty="0"/>
              <a:t>Guarantees</a:t>
            </a:r>
            <a:r>
              <a:rPr spc="-45" dirty="0"/>
              <a:t> </a:t>
            </a:r>
            <a:r>
              <a:rPr spc="-5" dirty="0"/>
              <a:t>and </a:t>
            </a:r>
            <a:r>
              <a:rPr spc="-840" dirty="0"/>
              <a:t> </a:t>
            </a:r>
            <a:r>
              <a:rPr dirty="0"/>
              <a:t>Securities</a:t>
            </a:r>
            <a:r>
              <a:rPr spc="-3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Restructuring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692399"/>
            <a:ext cx="7957184" cy="274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Entire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rearrangement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should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minutely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checked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 variosu matters </a:t>
            </a:r>
            <a:r>
              <a:rPr sz="2500" spc="-5" dirty="0">
                <a:latin typeface="Lucida Sans Unicode"/>
                <a:cs typeface="Lucida Sans Unicode"/>
              </a:rPr>
              <a:t>as </a:t>
            </a:r>
            <a:r>
              <a:rPr sz="2500" dirty="0">
                <a:latin typeface="Lucida Sans Unicode"/>
                <a:cs typeface="Lucida Sans Unicode"/>
              </a:rPr>
              <a:t>stated – </a:t>
            </a:r>
            <a:r>
              <a:rPr sz="2500" spc="-5" dirty="0">
                <a:latin typeface="Lucida Sans Unicode"/>
                <a:cs typeface="Lucida Sans Unicode"/>
              </a:rPr>
              <a:t>bottom lien being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ensuring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interest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Company.</a:t>
            </a:r>
            <a:endParaRPr sz="2500">
              <a:latin typeface="Lucida Sans Unicode"/>
              <a:cs typeface="Lucida Sans Unicode"/>
            </a:endParaRPr>
          </a:p>
          <a:p>
            <a:pPr marL="268605" marR="12509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Any such </a:t>
            </a:r>
            <a:r>
              <a:rPr sz="2500" spc="-5" dirty="0">
                <a:latin typeface="Lucida Sans Unicode"/>
                <a:cs typeface="Lucida Sans Unicode"/>
              </a:rPr>
              <a:t>restructuring during </a:t>
            </a:r>
            <a:r>
              <a:rPr sz="2500" dirty="0">
                <a:latin typeface="Lucida Sans Unicode"/>
                <a:cs typeface="Lucida Sans Unicode"/>
              </a:rPr>
              <a:t>the </a:t>
            </a:r>
            <a:r>
              <a:rPr sz="2500" spc="-5" dirty="0">
                <a:latin typeface="Lucida Sans Unicode"/>
                <a:cs typeface="Lucida Sans Unicode"/>
              </a:rPr>
              <a:t>year or during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 period of event after balance </a:t>
            </a:r>
            <a:r>
              <a:rPr sz="2500" dirty="0">
                <a:latin typeface="Lucida Sans Unicode"/>
                <a:cs typeface="Lucida Sans Unicode"/>
              </a:rPr>
              <a:t>sheet </a:t>
            </a:r>
            <a:r>
              <a:rPr sz="2500" spc="-5" dirty="0">
                <a:latin typeface="Lucida Sans Unicode"/>
                <a:cs typeface="Lucida Sans Unicode"/>
              </a:rPr>
              <a:t>date </a:t>
            </a:r>
            <a:r>
              <a:rPr sz="2500" dirty="0">
                <a:latin typeface="Lucida Sans Unicode"/>
                <a:cs typeface="Lucida Sans Unicode"/>
              </a:rPr>
              <a:t> should </a:t>
            </a:r>
            <a:r>
              <a:rPr sz="2500" spc="-5" dirty="0">
                <a:latin typeface="Lucida Sans Unicode"/>
                <a:cs typeface="Lucida Sans Unicode"/>
              </a:rPr>
              <a:t>be </a:t>
            </a:r>
            <a:r>
              <a:rPr sz="2500" dirty="0">
                <a:latin typeface="Lucida Sans Unicode"/>
                <a:cs typeface="Lucida Sans Unicode"/>
              </a:rPr>
              <a:t>mentioned. </a:t>
            </a:r>
            <a:r>
              <a:rPr sz="2500" spc="-5" dirty="0">
                <a:latin typeface="Lucida Sans Unicode"/>
                <a:cs typeface="Lucida Sans Unicode"/>
              </a:rPr>
              <a:t>The latter events ideally to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mentioned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both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years.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(iv,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v)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Loans</a:t>
            </a:r>
            <a:r>
              <a:rPr spc="-15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5" dirty="0"/>
              <a:t>Deposits</a:t>
            </a:r>
            <a:r>
              <a:rPr spc="-2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Adherence</a:t>
            </a:r>
            <a:r>
              <a:rPr spc="-15" dirty="0"/>
              <a:t> </a:t>
            </a:r>
            <a:r>
              <a:rPr spc="-5" dirty="0"/>
              <a:t>to </a:t>
            </a:r>
            <a:r>
              <a:rPr spc="-840" dirty="0"/>
              <a:t> </a:t>
            </a:r>
            <a:r>
              <a:rPr dirty="0"/>
              <a:t>specific</a:t>
            </a:r>
            <a:r>
              <a:rPr spc="-15" dirty="0"/>
              <a:t> </a:t>
            </a:r>
            <a:r>
              <a:rPr spc="-5" dirty="0"/>
              <a:t>Company</a:t>
            </a:r>
            <a:r>
              <a:rPr spc="-10" dirty="0"/>
              <a:t> </a:t>
            </a:r>
            <a:r>
              <a:rPr spc="-5" dirty="0"/>
              <a:t>Law</a:t>
            </a:r>
            <a:r>
              <a:rPr spc="-30" dirty="0"/>
              <a:t> </a:t>
            </a:r>
            <a:r>
              <a:rPr spc="-5" dirty="0"/>
              <a:t>provisions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692399"/>
            <a:ext cx="7646034" cy="203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Minute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scrutiny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section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based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provisions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pure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statement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facts.</a:t>
            </a:r>
            <a:endParaRPr sz="2500">
              <a:latin typeface="Lucida Sans Unicode"/>
              <a:cs typeface="Lucida Sans Unicode"/>
            </a:endParaRPr>
          </a:p>
          <a:p>
            <a:pPr marL="268605" marR="6032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Exempted deposits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5" dirty="0">
                <a:latin typeface="Lucida Sans Unicode"/>
                <a:cs typeface="Lucida Sans Unicode"/>
              </a:rPr>
              <a:t>to be reported </a:t>
            </a:r>
            <a:r>
              <a:rPr sz="2500" dirty="0">
                <a:latin typeface="Lucida Sans Unicode"/>
                <a:cs typeface="Lucida Sans Unicode"/>
              </a:rPr>
              <a:t>– if not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deposits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(Other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than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exempted)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clause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NA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Efficacy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Internal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Control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System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76122"/>
            <a:ext cx="3400044" cy="408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2014982"/>
            <a:ext cx="77863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Guidance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‘The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Companies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(Auditor’s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Report)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Order,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2020’</a:t>
            </a:r>
            <a:endParaRPr sz="2700">
              <a:latin typeface="Lucida Sans Unicode"/>
              <a:cs typeface="Lucida Sans Unicode"/>
            </a:endParaRPr>
          </a:p>
          <a:p>
            <a:pPr marL="295910">
              <a:lnSpc>
                <a:spcPct val="100000"/>
              </a:lnSpc>
              <a:spcBef>
                <a:spcPts val="355"/>
              </a:spcBef>
            </a:pPr>
            <a:r>
              <a:rPr sz="2300" spc="-10" dirty="0">
                <a:latin typeface="Lucida Sans Unicode"/>
                <a:cs typeface="Lucida Sans Unicode"/>
              </a:rPr>
              <a:t>Latest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revision</a:t>
            </a:r>
            <a:r>
              <a:rPr sz="2300" spc="-5" dirty="0">
                <a:latin typeface="Lucida Sans Unicode"/>
                <a:cs typeface="Lucida Sans Unicode"/>
              </a:rPr>
              <a:t> in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July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2022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814576"/>
            <a:ext cx="34188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(vi)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Cost</a:t>
            </a:r>
            <a:r>
              <a:rPr spc="-25" dirty="0"/>
              <a:t> </a:t>
            </a:r>
            <a:r>
              <a:rPr spc="-5" dirty="0"/>
              <a:t>Records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280919"/>
            <a:ext cx="788924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For those </a:t>
            </a:r>
            <a:r>
              <a:rPr sz="2500" dirty="0">
                <a:latin typeface="Lucida Sans Unicode"/>
                <a:cs typeface="Lucida Sans Unicode"/>
              </a:rPr>
              <a:t>who </a:t>
            </a:r>
            <a:r>
              <a:rPr sz="2500" spc="-5" dirty="0">
                <a:latin typeface="Lucida Sans Unicode"/>
                <a:cs typeface="Lucida Sans Unicode"/>
              </a:rPr>
              <a:t>require to </a:t>
            </a:r>
            <a:r>
              <a:rPr sz="2500" dirty="0">
                <a:latin typeface="Lucida Sans Unicode"/>
                <a:cs typeface="Lucida Sans Unicode"/>
              </a:rPr>
              <a:t>vide Sec </a:t>
            </a:r>
            <a:r>
              <a:rPr sz="2500" spc="-5" dirty="0">
                <a:latin typeface="Lucida Sans Unicode"/>
                <a:cs typeface="Lucida Sans Unicode"/>
              </a:rPr>
              <a:t>148, </a:t>
            </a:r>
            <a:r>
              <a:rPr sz="2500" dirty="0">
                <a:latin typeface="Lucida Sans Unicode"/>
                <a:cs typeface="Lucida Sans Unicode"/>
              </a:rPr>
              <a:t> Companies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(Cost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Record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rules,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2014,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Sec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2(13(iv)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Books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accounts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include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cost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records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Comment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whether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made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AND</a:t>
            </a:r>
            <a:r>
              <a:rPr sz="25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maintained</a:t>
            </a:r>
            <a:endParaRPr sz="2500">
              <a:latin typeface="Lucida Sans Unicode"/>
              <a:cs typeface="Lucida Sans Unicode"/>
            </a:endParaRPr>
          </a:p>
          <a:p>
            <a:pPr marL="268605" marR="46228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Just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mention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whether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made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&amp;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maintained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an </a:t>
            </a:r>
            <a:r>
              <a:rPr sz="2500" dirty="0">
                <a:latin typeface="Lucida Sans Unicode"/>
                <a:cs typeface="Lucida Sans Unicode"/>
              </a:rPr>
              <a:t>upfront </a:t>
            </a:r>
            <a:r>
              <a:rPr sz="2500" spc="-5" dirty="0">
                <a:latin typeface="Lucida Sans Unicode"/>
                <a:cs typeface="Lucida Sans Unicode"/>
              </a:rPr>
              <a:t>reasonableness of the </a:t>
            </a:r>
            <a:r>
              <a:rPr sz="2500" dirty="0">
                <a:latin typeface="Lucida Sans Unicode"/>
                <a:cs typeface="Lucida Sans Unicode"/>
              </a:rPr>
              <a:t>same.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Actual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thereof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required.</a:t>
            </a:r>
            <a:endParaRPr sz="2500">
              <a:latin typeface="Lucida Sans Unicode"/>
              <a:cs typeface="Lucida Sans Unicode"/>
            </a:endParaRPr>
          </a:p>
          <a:p>
            <a:pPr marL="268605" marR="69151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This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something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miss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out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matter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repetition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from </a:t>
            </a:r>
            <a:r>
              <a:rPr sz="2500" spc="-5" dirty="0">
                <a:latin typeface="Lucida Sans Unicode"/>
                <a:cs typeface="Lucida Sans Unicode"/>
              </a:rPr>
              <a:t>previous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814576"/>
            <a:ext cx="62071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(vii(a))</a:t>
            </a:r>
            <a:r>
              <a:rPr u="heavy" spc="-3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Undisputed</a:t>
            </a:r>
            <a:r>
              <a:rPr spc="-20" dirty="0"/>
              <a:t> </a:t>
            </a:r>
            <a:r>
              <a:rPr dirty="0"/>
              <a:t>Statutory</a:t>
            </a:r>
            <a:r>
              <a:rPr spc="-20" dirty="0"/>
              <a:t> </a:t>
            </a:r>
            <a:r>
              <a:rPr spc="-5" dirty="0"/>
              <a:t>Dues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8763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Mention the irregularities, if any, during the year, </a:t>
            </a:r>
            <a:r>
              <a:rPr spc="-780" dirty="0"/>
              <a:t> </a:t>
            </a:r>
            <a:r>
              <a:rPr spc="-5" dirty="0"/>
              <a:t>even</a:t>
            </a:r>
            <a:r>
              <a:rPr spc="-15" dirty="0"/>
              <a:t> </a:t>
            </a:r>
            <a:r>
              <a:rPr spc="-5" dirty="0"/>
              <a:t>if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spc="-5" dirty="0"/>
              <a:t>o/s</a:t>
            </a:r>
            <a:r>
              <a:rPr spc="-20" dirty="0"/>
              <a:t> </a:t>
            </a:r>
            <a:r>
              <a:rPr spc="-5" dirty="0"/>
              <a:t>at</a:t>
            </a:r>
            <a:r>
              <a:rPr spc="-15" dirty="0"/>
              <a:t> </a:t>
            </a:r>
            <a:r>
              <a:rPr spc="-5" dirty="0"/>
              <a:t>year</a:t>
            </a:r>
            <a:r>
              <a:rPr spc="-15" dirty="0"/>
              <a:t> </a:t>
            </a:r>
            <a:r>
              <a:rPr spc="-5" dirty="0"/>
              <a:t>end</a:t>
            </a:r>
          </a:p>
          <a:p>
            <a:pPr marL="377190" marR="34290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Mention </a:t>
            </a:r>
            <a:r>
              <a:rPr dirty="0"/>
              <a:t>for </a:t>
            </a:r>
            <a:r>
              <a:rPr spc="-5" dirty="0"/>
              <a:t>all listed dues, and </a:t>
            </a:r>
            <a:r>
              <a:rPr dirty="0"/>
              <a:t>for </a:t>
            </a:r>
            <a:r>
              <a:rPr spc="-5" dirty="0"/>
              <a:t>‘Other dues’ </a:t>
            </a:r>
            <a:r>
              <a:rPr spc="-780" dirty="0"/>
              <a:t> </a:t>
            </a:r>
            <a:r>
              <a:rPr spc="-5" dirty="0"/>
              <a:t>clearly </a:t>
            </a:r>
            <a:r>
              <a:rPr dirty="0"/>
              <a:t>mention </a:t>
            </a:r>
            <a:r>
              <a:rPr spc="-5" dirty="0"/>
              <a:t>the </a:t>
            </a:r>
            <a:r>
              <a:rPr dirty="0"/>
              <a:t>specific names </a:t>
            </a:r>
            <a:r>
              <a:rPr spc="-5" dirty="0"/>
              <a:t>and delays </a:t>
            </a:r>
            <a:r>
              <a:rPr dirty="0"/>
              <a:t> </a:t>
            </a:r>
            <a:r>
              <a:rPr spc="-5" dirty="0"/>
              <a:t>thereof.</a:t>
            </a:r>
            <a:r>
              <a:rPr spc="-20" dirty="0"/>
              <a:t> </a:t>
            </a:r>
            <a:r>
              <a:rPr spc="-5" dirty="0">
                <a:solidFill>
                  <a:srgbClr val="FF0000"/>
                </a:solidFill>
              </a:rPr>
              <a:t>Don’t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keep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it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open</a:t>
            </a:r>
          </a:p>
          <a:p>
            <a:pPr marL="377190" marR="52641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Dues</a:t>
            </a:r>
            <a:r>
              <a:rPr spc="-30" dirty="0"/>
              <a:t> </a:t>
            </a:r>
            <a:r>
              <a:rPr spc="-5" dirty="0"/>
              <a:t>recoverable</a:t>
            </a:r>
            <a:r>
              <a:rPr spc="-30" dirty="0"/>
              <a:t> </a:t>
            </a:r>
            <a:r>
              <a:rPr spc="-5" dirty="0"/>
              <a:t>as</a:t>
            </a:r>
            <a:r>
              <a:rPr spc="-30" dirty="0"/>
              <a:t> </a:t>
            </a:r>
            <a:r>
              <a:rPr spc="-5" dirty="0"/>
              <a:t>arrears</a:t>
            </a:r>
            <a:r>
              <a:rPr spc="-25" dirty="0"/>
              <a:t> </a:t>
            </a:r>
            <a:r>
              <a:rPr spc="-5" dirty="0"/>
              <a:t>of Land</a:t>
            </a:r>
            <a:r>
              <a:rPr spc="-15" dirty="0"/>
              <a:t> </a:t>
            </a:r>
            <a:r>
              <a:rPr spc="-5" dirty="0"/>
              <a:t>Revenue</a:t>
            </a:r>
            <a:r>
              <a:rPr spc="-25" dirty="0"/>
              <a:t> </a:t>
            </a:r>
            <a:r>
              <a:rPr dirty="0"/>
              <a:t>– </a:t>
            </a:r>
            <a:r>
              <a:rPr spc="-775" dirty="0"/>
              <a:t> </a:t>
            </a:r>
            <a:r>
              <a:rPr spc="-5" dirty="0"/>
              <a:t>are</a:t>
            </a:r>
            <a:r>
              <a:rPr spc="-20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5" dirty="0"/>
              <a:t> </a:t>
            </a:r>
            <a:r>
              <a:rPr spc="-5" dirty="0"/>
              <a:t>treated</a:t>
            </a:r>
            <a:r>
              <a:rPr spc="-20" dirty="0"/>
              <a:t> </a:t>
            </a:r>
            <a:r>
              <a:rPr spc="-5" dirty="0"/>
              <a:t>as</a:t>
            </a:r>
            <a:r>
              <a:rPr spc="-15" dirty="0"/>
              <a:t> </a:t>
            </a:r>
            <a:r>
              <a:rPr spc="-5" dirty="0"/>
              <a:t>statutory</a:t>
            </a:r>
            <a:r>
              <a:rPr spc="-15" dirty="0"/>
              <a:t> </a:t>
            </a:r>
            <a:r>
              <a:rPr spc="-5" dirty="0"/>
              <a:t>dues</a:t>
            </a:r>
          </a:p>
          <a:p>
            <a:pPr marL="377190" marR="172402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Non</a:t>
            </a:r>
            <a:r>
              <a:rPr spc="-20" dirty="0"/>
              <a:t> </a:t>
            </a:r>
            <a:r>
              <a:rPr spc="-5" dirty="0"/>
              <a:t>payment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Advance</a:t>
            </a:r>
            <a:r>
              <a:rPr spc="-30" dirty="0"/>
              <a:t> </a:t>
            </a:r>
            <a:r>
              <a:rPr dirty="0"/>
              <a:t>tax</a:t>
            </a:r>
            <a:r>
              <a:rPr spc="-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error</a:t>
            </a:r>
            <a:r>
              <a:rPr spc="-20" dirty="0"/>
              <a:t> </a:t>
            </a:r>
            <a:r>
              <a:rPr spc="-5" dirty="0"/>
              <a:t>in </a:t>
            </a:r>
            <a:r>
              <a:rPr spc="-775" dirty="0"/>
              <a:t> </a:t>
            </a:r>
            <a:r>
              <a:rPr spc="-5" dirty="0"/>
              <a:t>calculation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default.</a:t>
            </a:r>
          </a:p>
          <a:p>
            <a:pPr marL="37719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Partial</a:t>
            </a:r>
            <a:r>
              <a:rPr spc="-20" dirty="0"/>
              <a:t> </a:t>
            </a:r>
            <a:r>
              <a:rPr spc="-5" dirty="0"/>
              <a:t>delay</a:t>
            </a:r>
            <a:r>
              <a:rPr spc="-40" dirty="0"/>
              <a:t> </a:t>
            </a:r>
            <a:r>
              <a:rPr spc="-5" dirty="0"/>
              <a:t>also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reportable</a:t>
            </a:r>
            <a:r>
              <a:rPr spc="-20" dirty="0"/>
              <a:t> </a:t>
            </a:r>
            <a:r>
              <a:rPr spc="-5" dirty="0"/>
              <a:t>item</a:t>
            </a:r>
          </a:p>
          <a:p>
            <a:pPr marL="6807200">
              <a:lnSpc>
                <a:spcPct val="100000"/>
              </a:lnSpc>
              <a:spcBef>
                <a:spcPts val="405"/>
              </a:spcBef>
            </a:pPr>
            <a:r>
              <a:rPr dirty="0"/>
              <a:t>Contd…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784096"/>
            <a:ext cx="62071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(vii(a))</a:t>
            </a:r>
            <a:r>
              <a:rPr u="heavy" spc="-3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Undisputed</a:t>
            </a:r>
            <a:r>
              <a:rPr spc="-20" dirty="0"/>
              <a:t> </a:t>
            </a:r>
            <a:r>
              <a:rPr dirty="0"/>
              <a:t>Statutory</a:t>
            </a:r>
            <a:r>
              <a:rPr spc="-20" dirty="0"/>
              <a:t> </a:t>
            </a:r>
            <a:r>
              <a:rPr spc="-5" dirty="0"/>
              <a:t>Dues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210816"/>
            <a:ext cx="7943850" cy="43821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marR="200660" indent="-256540" algn="just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disputed by client, but </a:t>
            </a:r>
            <a:r>
              <a:rPr sz="2500" dirty="0">
                <a:latin typeface="Lucida Sans Unicode"/>
                <a:cs typeface="Lucida Sans Unicode"/>
              </a:rPr>
              <a:t>no </a:t>
            </a:r>
            <a:r>
              <a:rPr sz="2500" spc="-5" dirty="0">
                <a:latin typeface="Lucida Sans Unicode"/>
                <a:cs typeface="Lucida Sans Unicode"/>
              </a:rPr>
              <a:t>action thereof taken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 yes, or is otherwise </a:t>
            </a:r>
            <a:r>
              <a:rPr sz="2500" dirty="0">
                <a:latin typeface="Lucida Sans Unicode"/>
                <a:cs typeface="Lucida Sans Unicode"/>
              </a:rPr>
              <a:t>sustainable </a:t>
            </a:r>
            <a:r>
              <a:rPr sz="2500" spc="-5" dirty="0">
                <a:latin typeface="Lucida Sans Unicode"/>
                <a:cs typeface="Lucida Sans Unicode"/>
              </a:rPr>
              <a:t>by dept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latin typeface="Lucida Sans Unicode"/>
                <a:cs typeface="Lucida Sans Unicode"/>
              </a:rPr>
              <a:t>still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undisputed</a:t>
            </a:r>
            <a:endParaRPr sz="2500">
              <a:latin typeface="Lucida Sans Unicode"/>
              <a:cs typeface="Lucida Sans Unicode"/>
            </a:endParaRPr>
          </a:p>
          <a:p>
            <a:pPr marL="268605" marR="66040" indent="-256540" algn="just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Instalment payments, interest, penalties etc all to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dues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payable</a:t>
            </a:r>
            <a:endParaRPr sz="2500">
              <a:latin typeface="Lucida Sans Unicode"/>
              <a:cs typeface="Lucida Sans Unicode"/>
            </a:endParaRPr>
          </a:p>
          <a:p>
            <a:pPr marL="268605" marR="46990" indent="-256540" algn="just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such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materiality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here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unless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delays/value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actually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very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very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meager.</a:t>
            </a:r>
            <a:endParaRPr sz="2500">
              <a:latin typeface="Lucida Sans Unicode"/>
              <a:cs typeface="Lucida Sans Unicode"/>
            </a:endParaRPr>
          </a:p>
          <a:p>
            <a:pPr marL="268605" marR="415925" indent="-256540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Reporting of delays </a:t>
            </a:r>
            <a:r>
              <a:rPr sz="2500" dirty="0">
                <a:latin typeface="Lucida Sans Unicode"/>
                <a:cs typeface="Lucida Sans Unicode"/>
              </a:rPr>
              <a:t>to </a:t>
            </a:r>
            <a:r>
              <a:rPr sz="2500" spc="-5" dirty="0">
                <a:latin typeface="Lucida Sans Unicode"/>
                <a:cs typeface="Lucida Sans Unicode"/>
              </a:rPr>
              <a:t>be </a:t>
            </a:r>
            <a:r>
              <a:rPr sz="2500" dirty="0">
                <a:latin typeface="Lucida Sans Unicode"/>
                <a:cs typeface="Lucida Sans Unicode"/>
              </a:rPr>
              <a:t>given </a:t>
            </a:r>
            <a:r>
              <a:rPr sz="2500" spc="-5" dirty="0">
                <a:latin typeface="Lucida Sans Unicode"/>
                <a:cs typeface="Lucida Sans Unicode"/>
              </a:rPr>
              <a:t>in </a:t>
            </a:r>
            <a:r>
              <a:rPr sz="2500" dirty="0">
                <a:latin typeface="Lucida Sans Unicode"/>
                <a:cs typeface="Lucida Sans Unicode"/>
              </a:rPr>
              <a:t>general –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individual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every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case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required.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And </a:t>
            </a:r>
            <a:r>
              <a:rPr sz="2500" spc="-5" dirty="0">
                <a:latin typeface="Lucida Sans Unicode"/>
                <a:cs typeface="Lucida Sans Unicode"/>
              </a:rPr>
              <a:t>if </a:t>
            </a:r>
            <a:r>
              <a:rPr sz="2500" dirty="0">
                <a:latin typeface="Lucida Sans Unicode"/>
                <a:cs typeface="Lucida Sans Unicode"/>
              </a:rPr>
              <a:t>frequent </a:t>
            </a:r>
            <a:r>
              <a:rPr sz="2500" spc="-5" dirty="0">
                <a:latin typeface="Lucida Sans Unicode"/>
                <a:cs typeface="Lucida Sans Unicode"/>
              </a:rPr>
              <a:t>delays </a:t>
            </a:r>
            <a:r>
              <a:rPr sz="2500" dirty="0">
                <a:latin typeface="Lucida Sans Unicode"/>
                <a:cs typeface="Lucida Sans Unicode"/>
              </a:rPr>
              <a:t>mentioned </a:t>
            </a:r>
            <a:r>
              <a:rPr sz="2500" spc="-5" dirty="0">
                <a:latin typeface="Lucida Sans Unicode"/>
                <a:cs typeface="Lucida Sans Unicode"/>
              </a:rPr>
              <a:t>then </a:t>
            </a:r>
            <a:r>
              <a:rPr sz="2500" dirty="0">
                <a:latin typeface="Lucida Sans Unicode"/>
                <a:cs typeface="Lucida Sans Unicode"/>
              </a:rPr>
              <a:t>value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reporting of all those </a:t>
            </a:r>
            <a:r>
              <a:rPr sz="2500" dirty="0">
                <a:latin typeface="Lucida Sans Unicode"/>
                <a:cs typeface="Lucida Sans Unicode"/>
              </a:rPr>
              <a:t>which </a:t>
            </a:r>
            <a:r>
              <a:rPr sz="2500" spc="-5" dirty="0">
                <a:latin typeface="Lucida Sans Unicode"/>
                <a:cs typeface="Lucida Sans Unicode"/>
              </a:rPr>
              <a:t>are o/s as at B/s date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more </a:t>
            </a:r>
            <a:r>
              <a:rPr sz="2500" spc="-5" dirty="0">
                <a:latin typeface="Lucida Sans Unicode"/>
                <a:cs typeface="Lucida Sans Unicode"/>
              </a:rPr>
              <a:t>than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6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months.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814576"/>
            <a:ext cx="58216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(vii(b))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Disputed</a:t>
            </a:r>
            <a:r>
              <a:rPr spc="-20" dirty="0"/>
              <a:t> </a:t>
            </a:r>
            <a:r>
              <a:rPr dirty="0"/>
              <a:t>Statutory</a:t>
            </a:r>
            <a:r>
              <a:rPr spc="-20" dirty="0"/>
              <a:t> </a:t>
            </a:r>
            <a:r>
              <a:rPr spc="-5" dirty="0"/>
              <a:t>Dues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640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Amount involved and </a:t>
            </a:r>
            <a:r>
              <a:rPr dirty="0"/>
              <a:t>forum </a:t>
            </a:r>
            <a:r>
              <a:rPr spc="-5" dirty="0"/>
              <a:t>of dispute </a:t>
            </a:r>
            <a:r>
              <a:rPr dirty="0"/>
              <a:t>– </a:t>
            </a:r>
            <a:r>
              <a:rPr spc="-5" dirty="0"/>
              <a:t>even </a:t>
            </a:r>
            <a:r>
              <a:rPr spc="-780" dirty="0"/>
              <a:t> </a:t>
            </a:r>
            <a:r>
              <a:rPr dirty="0"/>
              <a:t>minor</a:t>
            </a:r>
            <a:r>
              <a:rPr spc="-10" dirty="0"/>
              <a:t> </a:t>
            </a:r>
            <a:r>
              <a:rPr spc="-5" dirty="0"/>
              <a:t>amount</a:t>
            </a:r>
            <a:r>
              <a:rPr spc="-10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0" dirty="0"/>
              <a:t> </a:t>
            </a:r>
            <a:r>
              <a:rPr spc="-5" dirty="0"/>
              <a:t>reported</a:t>
            </a:r>
          </a:p>
          <a:p>
            <a:pPr marL="37719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Show</a:t>
            </a:r>
            <a:r>
              <a:rPr spc="-25" dirty="0"/>
              <a:t> </a:t>
            </a:r>
            <a:r>
              <a:rPr spc="-5" dirty="0"/>
              <a:t>cause</a:t>
            </a:r>
            <a:r>
              <a:rPr spc="-2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not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demand</a:t>
            </a:r>
          </a:p>
          <a:p>
            <a:pPr marL="37719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Tax</a:t>
            </a:r>
            <a:r>
              <a:rPr spc="-25" dirty="0"/>
              <a:t> </a:t>
            </a:r>
            <a:r>
              <a:rPr spc="-5" dirty="0"/>
              <a:t>Demand</a:t>
            </a:r>
            <a:r>
              <a:rPr spc="-20" dirty="0"/>
              <a:t> </a:t>
            </a:r>
            <a:r>
              <a:rPr dirty="0"/>
              <a:t>set</a:t>
            </a:r>
            <a:r>
              <a:rPr spc="-20" dirty="0"/>
              <a:t> </a:t>
            </a:r>
            <a:r>
              <a:rPr spc="-5" dirty="0"/>
              <a:t>aside</a:t>
            </a:r>
            <a:r>
              <a:rPr spc="-2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not</a:t>
            </a:r>
            <a:r>
              <a:rPr spc="-20" dirty="0"/>
              <a:t> </a:t>
            </a:r>
            <a:r>
              <a:rPr spc="-5" dirty="0"/>
              <a:t>dues</a:t>
            </a:r>
          </a:p>
          <a:p>
            <a:pPr marL="377190" marR="104521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Referral </a:t>
            </a:r>
            <a:r>
              <a:rPr dirty="0"/>
              <a:t>for </a:t>
            </a:r>
            <a:r>
              <a:rPr spc="-5" dirty="0"/>
              <a:t>re-assessment </a:t>
            </a:r>
            <a:r>
              <a:rPr dirty="0"/>
              <a:t>– if </a:t>
            </a:r>
            <a:r>
              <a:rPr spc="-5" dirty="0"/>
              <a:t>demand </a:t>
            </a:r>
            <a:r>
              <a:rPr dirty="0"/>
              <a:t>not </a:t>
            </a:r>
            <a:r>
              <a:rPr spc="-785" dirty="0"/>
              <a:t> </a:t>
            </a:r>
            <a:r>
              <a:rPr spc="-5" dirty="0"/>
              <a:t>cancelled</a:t>
            </a:r>
            <a:r>
              <a:rPr spc="-30" dirty="0"/>
              <a:t> </a:t>
            </a:r>
            <a:r>
              <a:rPr spc="-5" dirty="0"/>
              <a:t>then</a:t>
            </a:r>
            <a:r>
              <a:rPr spc="-20" dirty="0"/>
              <a:t> </a:t>
            </a:r>
            <a:r>
              <a:rPr spc="-5" dirty="0"/>
              <a:t>dispute</a:t>
            </a:r>
          </a:p>
          <a:p>
            <a:pPr marL="377190" marR="119697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Appeal decided in favour of company </a:t>
            </a:r>
            <a:r>
              <a:rPr dirty="0"/>
              <a:t>– no </a:t>
            </a:r>
            <a:r>
              <a:rPr spc="-780" dirty="0"/>
              <a:t> </a:t>
            </a:r>
            <a:r>
              <a:rPr spc="-5" dirty="0"/>
              <a:t>dispute</a:t>
            </a:r>
            <a:r>
              <a:rPr spc="-30" dirty="0"/>
              <a:t> </a:t>
            </a:r>
            <a:r>
              <a:rPr dirty="0"/>
              <a:t>unless</a:t>
            </a:r>
            <a:r>
              <a:rPr spc="-25" dirty="0"/>
              <a:t> </a:t>
            </a:r>
            <a:r>
              <a:rPr spc="-5" dirty="0"/>
              <a:t>department</a:t>
            </a:r>
            <a:r>
              <a:rPr spc="-30" dirty="0"/>
              <a:t> </a:t>
            </a:r>
            <a:r>
              <a:rPr dirty="0"/>
              <a:t>goes</a:t>
            </a:r>
            <a:r>
              <a:rPr spc="-20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5" dirty="0"/>
              <a:t>appeal</a:t>
            </a:r>
          </a:p>
          <a:p>
            <a:pPr marL="377190" marR="33591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Expiry </a:t>
            </a:r>
            <a:r>
              <a:rPr spc="-5" dirty="0"/>
              <a:t>of Time limit </a:t>
            </a:r>
            <a:r>
              <a:rPr dirty="0"/>
              <a:t>for filing </a:t>
            </a:r>
            <a:r>
              <a:rPr spc="-5" dirty="0"/>
              <a:t>appeal </a:t>
            </a:r>
            <a:r>
              <a:rPr dirty="0"/>
              <a:t>– if </a:t>
            </a:r>
            <a:r>
              <a:rPr spc="-5" dirty="0"/>
              <a:t>lapsed, </a:t>
            </a:r>
            <a:r>
              <a:rPr spc="-780" dirty="0"/>
              <a:t> </a:t>
            </a:r>
            <a:r>
              <a:rPr spc="-5" dirty="0"/>
              <a:t>then</a:t>
            </a:r>
            <a:r>
              <a:rPr spc="-25" dirty="0"/>
              <a:t> </a:t>
            </a:r>
            <a:r>
              <a:rPr dirty="0"/>
              <a:t>not a</a:t>
            </a:r>
            <a:r>
              <a:rPr spc="-20" dirty="0"/>
              <a:t> </a:t>
            </a:r>
            <a:r>
              <a:rPr spc="-5" dirty="0"/>
              <a:t>dispute.</a:t>
            </a:r>
          </a:p>
          <a:p>
            <a:pPr marL="6807200">
              <a:lnSpc>
                <a:spcPct val="100000"/>
              </a:lnSpc>
              <a:spcBef>
                <a:spcPts val="400"/>
              </a:spcBef>
            </a:pPr>
            <a:r>
              <a:rPr dirty="0"/>
              <a:t>Contd…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814576"/>
            <a:ext cx="58216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(vii(b))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Disputed</a:t>
            </a:r>
            <a:r>
              <a:rPr spc="-20" dirty="0"/>
              <a:t> </a:t>
            </a:r>
            <a:r>
              <a:rPr dirty="0"/>
              <a:t>Statutory</a:t>
            </a:r>
            <a:r>
              <a:rPr spc="-20" dirty="0"/>
              <a:t> </a:t>
            </a:r>
            <a:r>
              <a:rPr spc="-5" dirty="0"/>
              <a:t>Dues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280919"/>
            <a:ext cx="7910195" cy="241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More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than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dispute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same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statutory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dues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different period </a:t>
            </a:r>
            <a:r>
              <a:rPr sz="2500" dirty="0">
                <a:latin typeface="Lucida Sans Unicode"/>
                <a:cs typeface="Lucida Sans Unicode"/>
              </a:rPr>
              <a:t>– </a:t>
            </a:r>
            <a:r>
              <a:rPr sz="2500" spc="-5" dirty="0">
                <a:latin typeface="Lucida Sans Unicode"/>
                <a:cs typeface="Lucida Sans Unicode"/>
              </a:rPr>
              <a:t>give information </a:t>
            </a:r>
            <a:r>
              <a:rPr sz="2500" dirty="0">
                <a:latin typeface="Lucida Sans Unicode"/>
                <a:cs typeface="Lucida Sans Unicode"/>
              </a:rPr>
              <a:t>separately for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each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period.</a:t>
            </a:r>
            <a:endParaRPr sz="2500">
              <a:latin typeface="Lucida Sans Unicode"/>
              <a:cs typeface="Lucida Sans Unicode"/>
            </a:endParaRPr>
          </a:p>
          <a:p>
            <a:pPr marL="268605" marR="85788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Treatment of disputed dues in accounts is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irrelevant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even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though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provided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Deposit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under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protest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still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disputed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(viii)</a:t>
            </a:r>
            <a:r>
              <a:rPr spc="-25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Income</a:t>
            </a:r>
            <a:r>
              <a:rPr spc="-10" dirty="0"/>
              <a:t> </a:t>
            </a:r>
            <a:r>
              <a:rPr dirty="0"/>
              <a:t>Surrendered</a:t>
            </a:r>
            <a:r>
              <a:rPr spc="-35"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Disclosed</a:t>
            </a:r>
            <a:r>
              <a:rPr spc="-15" dirty="0"/>
              <a:t> </a:t>
            </a:r>
            <a:r>
              <a:rPr spc="-5" dirty="0"/>
              <a:t>in </a:t>
            </a:r>
            <a:r>
              <a:rPr spc="-840" dirty="0"/>
              <a:t> </a:t>
            </a:r>
            <a:r>
              <a:rPr spc="-5" dirty="0"/>
              <a:t>Tax</a:t>
            </a:r>
            <a:r>
              <a:rPr spc="-25" dirty="0"/>
              <a:t> </a:t>
            </a:r>
            <a:r>
              <a:rPr spc="-5" dirty="0"/>
              <a:t>Assessments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395219"/>
            <a:ext cx="7919720" cy="4090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marR="71120" indent="-256540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Details of transactions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5" dirty="0">
                <a:latin typeface="Lucida Sans Unicode"/>
                <a:cs typeface="Lucida Sans Unicode"/>
              </a:rPr>
              <a:t>recorded in books but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surrendered </a:t>
            </a:r>
            <a:r>
              <a:rPr sz="2500" spc="-5" dirty="0">
                <a:latin typeface="Lucida Sans Unicode"/>
                <a:cs typeface="Lucida Sans Unicode"/>
              </a:rPr>
              <a:t>or disclosed in any Tax assessment </a:t>
            </a:r>
            <a:r>
              <a:rPr sz="2500" dirty="0">
                <a:latin typeface="Lucida Sans Unicode"/>
                <a:cs typeface="Lucida Sans Unicode"/>
              </a:rPr>
              <a:t> such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Search,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Survey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otherwise</a:t>
            </a:r>
            <a:endParaRPr sz="2500">
              <a:latin typeface="Lucida Sans Unicode"/>
              <a:cs typeface="Lucida Sans Unicode"/>
            </a:endParaRPr>
          </a:p>
          <a:p>
            <a:pPr marL="268605" marR="320675" indent="-256540">
              <a:lnSpc>
                <a:spcPts val="27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Only </a:t>
            </a: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voluntary </a:t>
            </a:r>
            <a:r>
              <a:rPr sz="25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admission </a:t>
            </a:r>
            <a:r>
              <a:rPr sz="2500" spc="-5" dirty="0">
                <a:latin typeface="Lucida Sans Unicode"/>
                <a:cs typeface="Lucida Sans Unicode"/>
              </a:rPr>
              <a:t>to addition of Income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based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returns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filed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Statement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retracted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Income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Surrendered</a:t>
            </a:r>
            <a:endParaRPr sz="2500">
              <a:latin typeface="Lucida Sans Unicode"/>
              <a:cs typeface="Lucida Sans Unicode"/>
            </a:endParaRPr>
          </a:p>
          <a:p>
            <a:pPr marL="268605" marR="559435" indent="-256540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Company </a:t>
            </a:r>
            <a:r>
              <a:rPr sz="2500" spc="-5" dirty="0">
                <a:latin typeface="Lucida Sans Unicode"/>
                <a:cs typeface="Lucida Sans Unicode"/>
              </a:rPr>
              <a:t>disputing but </a:t>
            </a:r>
            <a:r>
              <a:rPr sz="2500" dirty="0">
                <a:latin typeface="Lucida Sans Unicode"/>
                <a:cs typeface="Lucida Sans Unicode"/>
              </a:rPr>
              <a:t>not filing </a:t>
            </a:r>
            <a:r>
              <a:rPr sz="2500" spc="-5" dirty="0">
                <a:latin typeface="Lucida Sans Unicode"/>
                <a:cs typeface="Lucida Sans Unicode"/>
              </a:rPr>
              <a:t>appeal is </a:t>
            </a:r>
            <a:r>
              <a:rPr sz="2500" dirty="0">
                <a:latin typeface="Lucida Sans Unicode"/>
                <a:cs typeface="Lucida Sans Unicode"/>
              </a:rPr>
              <a:t>no </a:t>
            </a:r>
            <a:r>
              <a:rPr sz="2500" spc="-7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presumption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dirty="0">
                <a:latin typeface="Lucida Sans Unicode"/>
                <a:cs typeface="Lucida Sans Unicode"/>
              </a:rPr>
              <a:t>surrendered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Income</a:t>
            </a:r>
            <a:endParaRPr sz="2500">
              <a:latin typeface="Lucida Sans Unicode"/>
              <a:cs typeface="Lucida Sans Unicode"/>
            </a:endParaRPr>
          </a:p>
          <a:p>
            <a:pPr marL="268605" marR="142240" indent="-256540">
              <a:lnSpc>
                <a:spcPts val="27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Reason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non-disclosure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non-accounting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enquired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stated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IFC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under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question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might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need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modifications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(ix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(a,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c,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d))</a:t>
            </a:r>
            <a:r>
              <a:rPr u="heavy" spc="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Loan</a:t>
            </a:r>
            <a:r>
              <a:rPr spc="-25" dirty="0"/>
              <a:t> </a:t>
            </a:r>
            <a:r>
              <a:rPr spc="-5" dirty="0"/>
              <a:t>borrowing</a:t>
            </a:r>
            <a:r>
              <a:rPr spc="-20" dirty="0"/>
              <a:t> </a:t>
            </a:r>
            <a:r>
              <a:rPr spc="-5" dirty="0"/>
              <a:t>repayment, </a:t>
            </a:r>
            <a:r>
              <a:rPr spc="-840" dirty="0"/>
              <a:t> </a:t>
            </a:r>
            <a:r>
              <a:rPr dirty="0"/>
              <a:t>funds</a:t>
            </a:r>
            <a:r>
              <a:rPr spc="-25" dirty="0"/>
              <a:t> </a:t>
            </a:r>
            <a:r>
              <a:rPr spc="-5" dirty="0"/>
              <a:t>raised,</a:t>
            </a:r>
            <a:r>
              <a:rPr spc="-40" dirty="0"/>
              <a:t> </a:t>
            </a:r>
            <a:r>
              <a:rPr spc="-5" dirty="0"/>
              <a:t>it’s</a:t>
            </a:r>
            <a:r>
              <a:rPr spc="-25" dirty="0"/>
              <a:t> </a:t>
            </a:r>
            <a:r>
              <a:rPr dirty="0"/>
              <a:t>utilisation,</a:t>
            </a:r>
            <a:r>
              <a:rPr spc="-20" dirty="0"/>
              <a:t> </a:t>
            </a:r>
            <a:r>
              <a:rPr spc="-5" dirty="0"/>
              <a:t>diversion</a:t>
            </a:r>
            <a:r>
              <a:rPr spc="-25" dirty="0"/>
              <a:t> </a:t>
            </a:r>
            <a:r>
              <a:rPr spc="-5" dirty="0"/>
              <a:t>etc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377190" marR="11874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Repayment</a:t>
            </a:r>
            <a:r>
              <a:rPr spc="-25" dirty="0"/>
              <a:t> </a:t>
            </a:r>
            <a:r>
              <a:rPr spc="-5" dirty="0"/>
              <a:t>to</a:t>
            </a:r>
            <a:r>
              <a:rPr spc="-10" dirty="0"/>
              <a:t> </a:t>
            </a:r>
            <a:r>
              <a:rPr spc="-5" dirty="0"/>
              <a:t>be</a:t>
            </a:r>
            <a:r>
              <a:rPr spc="-20" dirty="0"/>
              <a:t> </a:t>
            </a:r>
            <a:r>
              <a:rPr spc="-5" dirty="0"/>
              <a:t>checked</a:t>
            </a:r>
            <a:r>
              <a:rPr spc="-25" dirty="0"/>
              <a:t> </a:t>
            </a:r>
            <a:r>
              <a:rPr dirty="0"/>
              <a:t>within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20" dirty="0"/>
              <a:t> </a:t>
            </a:r>
            <a:r>
              <a:rPr spc="-5" dirty="0"/>
              <a:t>year</a:t>
            </a:r>
            <a:r>
              <a:rPr spc="-20" dirty="0"/>
              <a:t> </a:t>
            </a:r>
            <a:r>
              <a:rPr spc="-5" dirty="0"/>
              <a:t>or</a:t>
            </a:r>
            <a:r>
              <a:rPr spc="-25" dirty="0"/>
              <a:t> </a:t>
            </a:r>
            <a:r>
              <a:rPr spc="-5" dirty="0"/>
              <a:t>upto </a:t>
            </a:r>
            <a:r>
              <a:rPr spc="-775" dirty="0"/>
              <a:t> </a:t>
            </a:r>
            <a:r>
              <a:rPr spc="-5" dirty="0"/>
              <a:t>the</a:t>
            </a:r>
            <a:r>
              <a:rPr spc="-20" dirty="0"/>
              <a:t> </a:t>
            </a:r>
            <a:r>
              <a:rPr spc="-5" dirty="0"/>
              <a:t>date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accounts</a:t>
            </a:r>
            <a:r>
              <a:rPr spc="-15" dirty="0"/>
              <a:t> </a:t>
            </a:r>
            <a:r>
              <a:rPr dirty="0"/>
              <a:t>finalisation.</a:t>
            </a:r>
          </a:p>
          <a:p>
            <a:pPr marL="37719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NO</a:t>
            </a:r>
            <a:r>
              <a:rPr spc="-15" dirty="0"/>
              <a:t> </a:t>
            </a:r>
            <a:r>
              <a:rPr spc="-5" dirty="0"/>
              <a:t>reporting</a:t>
            </a:r>
            <a:r>
              <a:rPr spc="-20" dirty="0"/>
              <a:t> </a:t>
            </a:r>
            <a:r>
              <a:rPr spc="-5" dirty="0"/>
              <a:t>if</a:t>
            </a:r>
            <a:r>
              <a:rPr spc="15" dirty="0"/>
              <a:t> </a:t>
            </a:r>
            <a:r>
              <a:rPr dirty="0">
                <a:solidFill>
                  <a:srgbClr val="FF0000"/>
                </a:solidFill>
              </a:rPr>
              <a:t>no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balance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at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the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year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end.</a:t>
            </a:r>
          </a:p>
          <a:p>
            <a:pPr marL="37719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Third</a:t>
            </a:r>
            <a:r>
              <a:rPr spc="-35" dirty="0"/>
              <a:t> </a:t>
            </a:r>
            <a:r>
              <a:rPr spc="-5" dirty="0"/>
              <a:t>party</a:t>
            </a:r>
            <a:r>
              <a:rPr spc="-35" dirty="0"/>
              <a:t> </a:t>
            </a:r>
            <a:r>
              <a:rPr spc="-5" dirty="0"/>
              <a:t>confirmation</a:t>
            </a:r>
            <a:r>
              <a:rPr spc="-25" dirty="0"/>
              <a:t> </a:t>
            </a:r>
            <a:r>
              <a:rPr dirty="0"/>
              <a:t>suggested</a:t>
            </a:r>
          </a:p>
          <a:p>
            <a:pPr marL="377190" marR="2413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Restructuring/rearrangement </a:t>
            </a:r>
            <a:r>
              <a:rPr dirty="0"/>
              <a:t>– </a:t>
            </a:r>
            <a:r>
              <a:rPr spc="-5" dirty="0"/>
              <a:t>does </a:t>
            </a:r>
            <a:r>
              <a:rPr dirty="0"/>
              <a:t>not mean no </a:t>
            </a:r>
            <a:r>
              <a:rPr spc="-785" dirty="0"/>
              <a:t> </a:t>
            </a:r>
            <a:r>
              <a:rPr spc="-5" dirty="0"/>
              <a:t>default</a:t>
            </a:r>
          </a:p>
          <a:p>
            <a:pPr marL="37719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Dispute</a:t>
            </a:r>
            <a:r>
              <a:rPr spc="-2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spc="-5" dirty="0"/>
              <a:t>Lender</a:t>
            </a:r>
            <a:r>
              <a:rPr spc="-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mention</a:t>
            </a:r>
            <a:r>
              <a:rPr spc="-20" dirty="0"/>
              <a:t> </a:t>
            </a:r>
            <a:r>
              <a:rPr dirty="0"/>
              <a:t>nature</a:t>
            </a:r>
            <a:r>
              <a:rPr spc="-20" dirty="0"/>
              <a:t> </a:t>
            </a:r>
            <a:r>
              <a:rPr spc="-5" dirty="0"/>
              <a:t>of dispute</a:t>
            </a:r>
          </a:p>
          <a:p>
            <a:pPr marL="37719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dirty="0"/>
              <a:t>ALL</a:t>
            </a:r>
            <a:r>
              <a:rPr spc="-5" dirty="0"/>
              <a:t> </a:t>
            </a:r>
            <a:r>
              <a:rPr dirty="0"/>
              <a:t>loans</a:t>
            </a:r>
            <a:r>
              <a:rPr spc="-35" dirty="0"/>
              <a:t> </a:t>
            </a:r>
            <a:r>
              <a:rPr spc="-5" dirty="0"/>
              <a:t>(Bank</a:t>
            </a:r>
            <a:r>
              <a:rPr spc="-35" dirty="0"/>
              <a:t> </a:t>
            </a:r>
            <a:r>
              <a:rPr spc="-5" dirty="0"/>
              <a:t>or</a:t>
            </a:r>
            <a:r>
              <a:rPr spc="-10" dirty="0"/>
              <a:t> </a:t>
            </a:r>
            <a:r>
              <a:rPr spc="-5" dirty="0"/>
              <a:t>otherwise)</a:t>
            </a:r>
            <a:r>
              <a:rPr spc="-35" dirty="0"/>
              <a:t> </a:t>
            </a:r>
            <a:r>
              <a:rPr dirty="0"/>
              <a:t>covered</a:t>
            </a:r>
          </a:p>
          <a:p>
            <a:pPr marL="37719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377190" algn="l"/>
                <a:tab pos="377825" algn="l"/>
              </a:tabLst>
            </a:pPr>
            <a:r>
              <a:rPr spc="-5" dirty="0"/>
              <a:t>Improved</a:t>
            </a:r>
            <a:r>
              <a:rPr dirty="0"/>
              <a:t> version/model</a:t>
            </a:r>
            <a:r>
              <a:rPr spc="-15" dirty="0"/>
              <a:t> </a:t>
            </a:r>
            <a:r>
              <a:rPr spc="-5" dirty="0"/>
              <a:t>of asset</a:t>
            </a:r>
            <a:r>
              <a:rPr spc="-2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not</a:t>
            </a:r>
            <a:r>
              <a:rPr spc="-15" dirty="0"/>
              <a:t> </a:t>
            </a:r>
            <a:r>
              <a:rPr spc="-5" dirty="0"/>
              <a:t>diversion</a:t>
            </a:r>
          </a:p>
          <a:p>
            <a:pPr marL="6807200">
              <a:lnSpc>
                <a:spcPct val="100000"/>
              </a:lnSpc>
              <a:spcBef>
                <a:spcPts val="395"/>
              </a:spcBef>
            </a:pPr>
            <a:r>
              <a:rPr dirty="0"/>
              <a:t>Contd…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(ix</a:t>
            </a:r>
            <a:r>
              <a:rPr u="heavy" spc="-1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(a,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c,</a:t>
            </a:r>
            <a:r>
              <a:rPr u="heavy" spc="-1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d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&amp;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f))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Loan</a:t>
            </a:r>
            <a:r>
              <a:rPr spc="-20" dirty="0"/>
              <a:t> </a:t>
            </a:r>
            <a:r>
              <a:rPr spc="-5" dirty="0"/>
              <a:t>borrowing</a:t>
            </a:r>
            <a:r>
              <a:rPr spc="-15" dirty="0"/>
              <a:t> </a:t>
            </a:r>
            <a:r>
              <a:rPr spc="-5" dirty="0"/>
              <a:t>repayment, </a:t>
            </a:r>
            <a:r>
              <a:rPr spc="-840" dirty="0"/>
              <a:t> </a:t>
            </a:r>
            <a:r>
              <a:rPr dirty="0"/>
              <a:t>funds</a:t>
            </a:r>
            <a:r>
              <a:rPr spc="-20" dirty="0"/>
              <a:t> </a:t>
            </a:r>
            <a:r>
              <a:rPr spc="-5" dirty="0"/>
              <a:t>raised,</a:t>
            </a:r>
            <a:r>
              <a:rPr spc="-35" dirty="0"/>
              <a:t> </a:t>
            </a:r>
            <a:r>
              <a:rPr spc="-5" dirty="0"/>
              <a:t>it’s</a:t>
            </a:r>
            <a:r>
              <a:rPr spc="-20" dirty="0"/>
              <a:t> </a:t>
            </a:r>
            <a:r>
              <a:rPr dirty="0"/>
              <a:t>utilisation,</a:t>
            </a:r>
            <a:r>
              <a:rPr spc="-20" dirty="0"/>
              <a:t> </a:t>
            </a:r>
            <a:r>
              <a:rPr spc="-5" dirty="0"/>
              <a:t>diversion</a:t>
            </a:r>
            <a:r>
              <a:rPr spc="-20" dirty="0"/>
              <a:t> </a:t>
            </a:r>
            <a:r>
              <a:rPr spc="-5" dirty="0"/>
              <a:t>etc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395219"/>
            <a:ext cx="7960995" cy="43821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marR="607695" indent="-256540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Temporary investment of </a:t>
            </a:r>
            <a:r>
              <a:rPr sz="2500" dirty="0">
                <a:latin typeface="Lucida Sans Unicode"/>
                <a:cs typeface="Lucida Sans Unicode"/>
              </a:rPr>
              <a:t>surplus fund – </a:t>
            </a:r>
            <a:r>
              <a:rPr sz="2500" spc="-5" dirty="0">
                <a:latin typeface="Lucida Sans Unicode"/>
                <a:cs typeface="Lucida Sans Unicode"/>
              </a:rPr>
              <a:t>not </a:t>
            </a:r>
            <a:r>
              <a:rPr sz="2500" dirty="0">
                <a:latin typeface="Lucida Sans Unicode"/>
                <a:cs typeface="Lucida Sans Unicode"/>
              </a:rPr>
              <a:t>a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diversion</a:t>
            </a:r>
            <a:endParaRPr sz="2500">
              <a:latin typeface="Lucida Sans Unicode"/>
              <a:cs typeface="Lucida Sans Unicode"/>
            </a:endParaRPr>
          </a:p>
          <a:p>
            <a:pPr marL="268605" marR="157480" indent="-256540">
              <a:lnSpc>
                <a:spcPts val="27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Long </a:t>
            </a:r>
            <a:r>
              <a:rPr sz="2500" dirty="0">
                <a:latin typeface="Lucida Sans Unicode"/>
                <a:cs typeface="Lucida Sans Unicode"/>
              </a:rPr>
              <a:t>term </a:t>
            </a:r>
            <a:r>
              <a:rPr sz="2500" spc="-5" dirty="0">
                <a:latin typeface="Lucida Sans Unicode"/>
                <a:cs typeface="Lucida Sans Unicode"/>
              </a:rPr>
              <a:t>Funds include </a:t>
            </a:r>
            <a:r>
              <a:rPr sz="2500" dirty="0">
                <a:latin typeface="Lucida Sans Unicode"/>
                <a:cs typeface="Lucida Sans Unicode"/>
              </a:rPr>
              <a:t>Share Capital, </a:t>
            </a:r>
            <a:r>
              <a:rPr sz="2500" spc="-5" dirty="0">
                <a:latin typeface="Lucida Sans Unicode"/>
                <a:cs typeface="Lucida Sans Unicode"/>
              </a:rPr>
              <a:t>Res </a:t>
            </a:r>
            <a:r>
              <a:rPr sz="2500" dirty="0">
                <a:latin typeface="Lucida Sans Unicode"/>
                <a:cs typeface="Lucida Sans Unicode"/>
              </a:rPr>
              <a:t>&amp;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Surplus, </a:t>
            </a:r>
            <a:r>
              <a:rPr sz="2500" spc="-5" dirty="0">
                <a:latin typeface="Lucida Sans Unicode"/>
                <a:cs typeface="Lucida Sans Unicode"/>
              </a:rPr>
              <a:t>Long term debt </a:t>
            </a:r>
            <a:r>
              <a:rPr sz="2500" dirty="0">
                <a:latin typeface="Lucida Sans Unicode"/>
                <a:cs typeface="Lucida Sans Unicode"/>
              </a:rPr>
              <a:t>securities, </a:t>
            </a:r>
            <a:r>
              <a:rPr sz="2500" spc="-5" dirty="0">
                <a:latin typeface="Lucida Sans Unicode"/>
                <a:cs typeface="Lucida Sans Unicode"/>
              </a:rPr>
              <a:t>Long term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loans\Current </a:t>
            </a:r>
            <a:r>
              <a:rPr sz="2500" dirty="0">
                <a:latin typeface="Lucida Sans Unicode"/>
                <a:cs typeface="Lucida Sans Unicode"/>
              </a:rPr>
              <a:t>maturities </a:t>
            </a:r>
            <a:r>
              <a:rPr sz="2500" spc="-5" dirty="0">
                <a:latin typeface="Lucida Sans Unicode"/>
                <a:cs typeface="Lucida Sans Unicode"/>
              </a:rPr>
              <a:t>of long term loans, </a:t>
            </a:r>
            <a:r>
              <a:rPr sz="2500" dirty="0">
                <a:latin typeface="Lucida Sans Unicode"/>
                <a:cs typeface="Lucida Sans Unicode"/>
              </a:rPr>
              <a:t> shown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under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current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liabilities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long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term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funds</a:t>
            </a:r>
            <a:endParaRPr sz="2500">
              <a:latin typeface="Lucida Sans Unicode"/>
              <a:cs typeface="Lucida Sans Unicode"/>
            </a:endParaRPr>
          </a:p>
          <a:p>
            <a:pPr marL="268605" marR="408305" indent="-256540" algn="just">
              <a:lnSpc>
                <a:spcPts val="27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Long Term </a:t>
            </a:r>
            <a:r>
              <a:rPr sz="2500" dirty="0">
                <a:latin typeface="Lucida Sans Unicode"/>
                <a:cs typeface="Lucida Sans Unicode"/>
              </a:rPr>
              <a:t>Application </a:t>
            </a:r>
            <a:r>
              <a:rPr sz="2500" spc="-5" dirty="0">
                <a:latin typeface="Lucida Sans Unicode"/>
                <a:cs typeface="Lucida Sans Unicode"/>
              </a:rPr>
              <a:t>include </a:t>
            </a:r>
            <a:r>
              <a:rPr sz="2500" dirty="0">
                <a:latin typeface="Lucida Sans Unicode"/>
                <a:cs typeface="Lucida Sans Unicode"/>
              </a:rPr>
              <a:t>- </a:t>
            </a:r>
            <a:r>
              <a:rPr sz="2500" spc="-5" dirty="0">
                <a:latin typeface="Lucida Sans Unicode"/>
                <a:cs typeface="Lucida Sans Unicode"/>
              </a:rPr>
              <a:t>Repayment of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Long Term Loan and Advances and redemption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Long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Term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debt </a:t>
            </a:r>
            <a:r>
              <a:rPr sz="2500" dirty="0">
                <a:latin typeface="Lucida Sans Unicode"/>
                <a:cs typeface="Lucida Sans Unicode"/>
              </a:rPr>
              <a:t>securities.</a:t>
            </a:r>
            <a:endParaRPr sz="2500">
              <a:latin typeface="Lucida Sans Unicode"/>
              <a:cs typeface="Lucida Sans Unicode"/>
            </a:endParaRPr>
          </a:p>
          <a:p>
            <a:pPr marL="268605" marR="519430" indent="-256540" algn="just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using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procedures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depend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MRL</a:t>
            </a:r>
            <a:endParaRPr sz="25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2500" dirty="0">
                <a:latin typeface="Lucida Sans Unicode"/>
                <a:cs typeface="Lucida Sans Unicode"/>
              </a:rPr>
              <a:t>Contd…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44818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(ix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(b))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Willful</a:t>
            </a:r>
            <a:r>
              <a:rPr spc="-45" dirty="0"/>
              <a:t> </a:t>
            </a:r>
            <a:r>
              <a:rPr spc="-5" dirty="0"/>
              <a:t>Defaulter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94992"/>
            <a:ext cx="7909559" cy="452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064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Declaration by Bank/Financial Institution or other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lenders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well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Events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after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balance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sheet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included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Declaration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earlier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continuing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default</a:t>
            </a:r>
            <a:endParaRPr sz="2500">
              <a:latin typeface="Lucida Sans Unicode"/>
              <a:cs typeface="Lucida Sans Unicode"/>
            </a:endParaRPr>
          </a:p>
          <a:p>
            <a:pPr marL="268605" marR="13906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Declaration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only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Govt /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Govt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authorities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‘other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lenders’</a:t>
            </a:r>
            <a:endParaRPr sz="2500">
              <a:latin typeface="Lucida Sans Unicode"/>
              <a:cs typeface="Lucida Sans Unicode"/>
            </a:endParaRPr>
          </a:p>
          <a:p>
            <a:pPr marL="268605" marR="33845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CIBIL, CRIF, Equifax, Experia, CRILIC etc sites to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seen.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Taking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MRL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cushion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suggested.</a:t>
            </a:r>
            <a:endParaRPr sz="2500">
              <a:latin typeface="Lucida Sans Unicode"/>
              <a:cs typeface="Lucida Sans Unicode"/>
            </a:endParaRPr>
          </a:p>
          <a:p>
            <a:pPr marL="268605" marR="51054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Willful defaulted defined in RBI </a:t>
            </a:r>
            <a:r>
              <a:rPr sz="2500" dirty="0">
                <a:latin typeface="Lucida Sans Unicode"/>
                <a:cs typeface="Lucida Sans Unicode"/>
              </a:rPr>
              <a:t>master </a:t>
            </a:r>
            <a:r>
              <a:rPr sz="2500" spc="-5" dirty="0">
                <a:latin typeface="Lucida Sans Unicode"/>
                <a:cs typeface="Lucida Sans Unicode"/>
              </a:rPr>
              <a:t>circular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01/07/2014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‘Willful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Defaulter’.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(ix (e)) </a:t>
            </a:r>
            <a:r>
              <a:rPr dirty="0"/>
              <a:t>– </a:t>
            </a:r>
            <a:r>
              <a:rPr spc="-5" dirty="0"/>
              <a:t>Funds taken </a:t>
            </a:r>
            <a:r>
              <a:rPr dirty="0"/>
              <a:t>for Subsidiaries, </a:t>
            </a:r>
            <a:r>
              <a:rPr spc="5" dirty="0"/>
              <a:t> </a:t>
            </a:r>
            <a:r>
              <a:rPr spc="-5" dirty="0"/>
              <a:t>Associates or JVs on </a:t>
            </a:r>
            <a:r>
              <a:rPr dirty="0"/>
              <a:t>upon </a:t>
            </a:r>
            <a:r>
              <a:rPr spc="-5" dirty="0"/>
              <a:t>pledge of securities </a:t>
            </a:r>
            <a:r>
              <a:rPr spc="-840" dirty="0"/>
              <a:t> </a:t>
            </a:r>
            <a:r>
              <a:rPr spc="-5" dirty="0"/>
              <a:t>in</a:t>
            </a:r>
            <a:r>
              <a:rPr spc="-20" dirty="0"/>
              <a:t> </a:t>
            </a:r>
            <a:r>
              <a:rPr spc="-5" dirty="0"/>
              <a:t>them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917951"/>
            <a:ext cx="7914640" cy="289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3147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Entity </a:t>
            </a:r>
            <a:r>
              <a:rPr sz="2500" spc="-5" dirty="0">
                <a:latin typeface="Lucida Sans Unicode"/>
                <a:cs typeface="Lucida Sans Unicode"/>
              </a:rPr>
              <a:t>includes all concerns irrespective of legal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form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Run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through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related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transactions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Balance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reconciliation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confirmations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</a:t>
            </a:r>
            <a:endParaRPr sz="2500">
              <a:latin typeface="Lucida Sans Unicode"/>
              <a:cs typeface="Lucida Sans Unicode"/>
            </a:endParaRPr>
          </a:p>
          <a:p>
            <a:pPr marL="268605" marR="23241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Check </a:t>
            </a:r>
            <a:r>
              <a:rPr sz="2500" spc="-5" dirty="0">
                <a:latin typeface="Lucida Sans Unicode"/>
                <a:cs typeface="Lucida Sans Unicode"/>
              </a:rPr>
              <a:t>cash </a:t>
            </a:r>
            <a:r>
              <a:rPr sz="2500" dirty="0">
                <a:latin typeface="Lucida Sans Unicode"/>
                <a:cs typeface="Lucida Sans Unicode"/>
              </a:rPr>
              <a:t>flows </a:t>
            </a:r>
            <a:r>
              <a:rPr sz="2500" spc="-5" dirty="0">
                <a:latin typeface="Lucida Sans Unicode"/>
                <a:cs typeface="Lucida Sans Unicode"/>
              </a:rPr>
              <a:t>to confirm if the investment is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out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own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funds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Taking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MRL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suggested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2395" y="976122"/>
            <a:ext cx="5644896" cy="4122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2014982"/>
            <a:ext cx="6771005" cy="228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Applicability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DA2BF"/>
              </a:buClr>
              <a:buFont typeface="Microsoft Sans Serif"/>
              <a:buChar char=""/>
            </a:pPr>
            <a:endParaRPr sz="26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Few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Important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points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consideration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A2BF"/>
              </a:buClr>
              <a:buFont typeface="Microsoft Sans Serif"/>
              <a:buChar char=""/>
            </a:pPr>
            <a:endParaRPr sz="26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Q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&amp;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40"/>
              </a:spcBef>
            </a:pP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sz="25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(x(a</a:t>
            </a:r>
            <a:r>
              <a:rPr sz="25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&amp;</a:t>
            </a:r>
            <a:r>
              <a:rPr sz="25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b))</a:t>
            </a:r>
            <a:r>
              <a:rPr sz="2500" u="heavy" spc="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dirty="0"/>
              <a:t>–</a:t>
            </a:r>
            <a:r>
              <a:rPr sz="2500" spc="-15" dirty="0"/>
              <a:t> </a:t>
            </a:r>
            <a:r>
              <a:rPr sz="2500" dirty="0"/>
              <a:t>Funds</a:t>
            </a:r>
            <a:r>
              <a:rPr sz="2500" spc="-20" dirty="0"/>
              <a:t> </a:t>
            </a:r>
            <a:r>
              <a:rPr sz="2500" spc="-5" dirty="0"/>
              <a:t>raised</a:t>
            </a:r>
            <a:r>
              <a:rPr sz="2500" spc="-25" dirty="0"/>
              <a:t> </a:t>
            </a:r>
            <a:r>
              <a:rPr sz="2500" dirty="0"/>
              <a:t>through</a:t>
            </a:r>
            <a:r>
              <a:rPr sz="2500" spc="-15" dirty="0"/>
              <a:t> </a:t>
            </a:r>
            <a:r>
              <a:rPr sz="2500" spc="-5" dirty="0"/>
              <a:t>public</a:t>
            </a:r>
            <a:r>
              <a:rPr sz="2500" spc="-25" dirty="0"/>
              <a:t> </a:t>
            </a:r>
            <a:r>
              <a:rPr sz="2500" spc="-5" dirty="0"/>
              <a:t>offer or </a:t>
            </a:r>
            <a:r>
              <a:rPr sz="2500" spc="-775" dirty="0"/>
              <a:t> </a:t>
            </a:r>
            <a:r>
              <a:rPr sz="2500" spc="-5" dirty="0"/>
              <a:t>private</a:t>
            </a:r>
            <a:r>
              <a:rPr sz="2500" spc="-15" dirty="0"/>
              <a:t> </a:t>
            </a:r>
            <a:r>
              <a:rPr sz="2500" spc="-5" dirty="0"/>
              <a:t>placement</a:t>
            </a:r>
            <a:endParaRPr sz="2500"/>
          </a:p>
        </p:txBody>
      </p:sp>
      <p:sp>
        <p:nvSpPr>
          <p:cNvPr id="8" name="object 8"/>
          <p:cNvSpPr txBox="1"/>
          <p:nvPr/>
        </p:nvSpPr>
        <p:spPr>
          <a:xfrm>
            <a:off x="1420502" y="2347213"/>
            <a:ext cx="7892415" cy="40487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68605" marR="412750" indent="-256540">
              <a:lnSpc>
                <a:spcPts val="2480"/>
              </a:lnSpc>
              <a:spcBef>
                <a:spcPts val="409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MCA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rules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taken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very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lightly</a:t>
            </a:r>
            <a:r>
              <a:rPr sz="2300" spc="-5" dirty="0">
                <a:latin typeface="Lucida Sans Unicode"/>
                <a:cs typeface="Lucida Sans Unicode"/>
              </a:rPr>
              <a:t> but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very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important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to 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check</a:t>
            </a:r>
            <a:r>
              <a:rPr sz="2300" spc="-5" dirty="0">
                <a:latin typeface="Lucida Sans Unicode"/>
                <a:cs typeface="Lucida Sans Unicode"/>
              </a:rPr>
              <a:t> each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rule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Public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offer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and </a:t>
            </a:r>
            <a:r>
              <a:rPr sz="2300" spc="-10" dirty="0">
                <a:latin typeface="Lucida Sans Unicode"/>
                <a:cs typeface="Lucida Sans Unicode"/>
              </a:rPr>
              <a:t>private 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placements.</a:t>
            </a:r>
            <a:r>
              <a:rPr sz="2300" spc="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Small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mistakes</a:t>
            </a:r>
            <a:r>
              <a:rPr sz="2300" spc="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can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attract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penalty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not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only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Company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but to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Auditor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also.</a:t>
            </a:r>
            <a:endParaRPr sz="2300">
              <a:latin typeface="Lucida Sans Unicode"/>
              <a:cs typeface="Lucida Sans Unicode"/>
            </a:endParaRPr>
          </a:p>
          <a:p>
            <a:pPr marL="268605" marR="537845" indent="-256540">
              <a:lnSpc>
                <a:spcPts val="2480"/>
              </a:lnSpc>
              <a:spcBef>
                <a:spcPts val="41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Guidelines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related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public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offer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and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private 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placements</a:t>
            </a:r>
            <a:r>
              <a:rPr sz="2300" spc="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under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various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other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regulatory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bodies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also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important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check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and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report.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Monitoring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End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Use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very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very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important.</a:t>
            </a:r>
            <a:endParaRPr sz="2300">
              <a:latin typeface="Lucida Sans Unicode"/>
              <a:cs typeface="Lucida Sans Unicode"/>
            </a:endParaRPr>
          </a:p>
          <a:p>
            <a:pPr marL="268605" marR="909955" indent="-256540">
              <a:lnSpc>
                <a:spcPts val="2480"/>
              </a:lnSpc>
              <a:spcBef>
                <a:spcPts val="44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Reports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other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monitoring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agencies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can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of </a:t>
            </a:r>
            <a:r>
              <a:rPr sz="2300" spc="-7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helping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hand.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480"/>
              </a:lnSpc>
              <a:spcBef>
                <a:spcPts val="4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Offer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for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sale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securities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by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existing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shareholders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is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not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money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raised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in</a:t>
            </a:r>
            <a:r>
              <a:rPr sz="2300" spc="-10" dirty="0">
                <a:latin typeface="Lucida Sans Unicode"/>
                <a:cs typeface="Lucida Sans Unicode"/>
              </a:rPr>
              <a:t> public offer.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50260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(xi(a</a:t>
            </a:r>
            <a:r>
              <a:rPr u="heavy" spc="-4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&amp;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b))</a:t>
            </a:r>
            <a:r>
              <a:rPr u="heavy" spc="-1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Fraud</a:t>
            </a:r>
            <a:r>
              <a:rPr spc="-30" dirty="0"/>
              <a:t> </a:t>
            </a:r>
            <a:r>
              <a:rPr spc="-5" dirty="0"/>
              <a:t>Reporting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45005"/>
            <a:ext cx="7750809" cy="4520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Frauds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noticed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Reported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Keeps </a:t>
            </a:r>
            <a:r>
              <a:rPr sz="2500" spc="-5" dirty="0">
                <a:latin typeface="Lucida Sans Unicode"/>
                <a:cs typeface="Lucida Sans Unicode"/>
              </a:rPr>
              <a:t>eyes and Ears open (reasons to believe)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but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need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become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CBI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hunting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frauds.</a:t>
            </a:r>
            <a:endParaRPr sz="2500">
              <a:latin typeface="Lucida Sans Unicode"/>
              <a:cs typeface="Lucida Sans Unicode"/>
            </a:endParaRPr>
          </a:p>
          <a:p>
            <a:pPr marL="268605" marR="107314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Fraud can be of </a:t>
            </a:r>
            <a:r>
              <a:rPr sz="2500" dirty="0">
                <a:latin typeface="Lucida Sans Unicode"/>
                <a:cs typeface="Lucida Sans Unicode"/>
              </a:rPr>
              <a:t>misappropriation </a:t>
            </a:r>
            <a:r>
              <a:rPr sz="2500" spc="-5" dirty="0">
                <a:latin typeface="Lucida Sans Unicode"/>
                <a:cs typeface="Lucida Sans Unicode"/>
              </a:rPr>
              <a:t>of any type of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asset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intentional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mis-statement</a:t>
            </a:r>
            <a:endParaRPr sz="2500">
              <a:latin typeface="Lucida Sans Unicode"/>
              <a:cs typeface="Lucida Sans Unicode"/>
            </a:endParaRPr>
          </a:p>
          <a:p>
            <a:pPr marL="268605" marR="826769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Fraud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raised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question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existence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efficacy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Internal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Controls.</a:t>
            </a:r>
            <a:endParaRPr sz="2500">
              <a:latin typeface="Lucida Sans Unicode"/>
              <a:cs typeface="Lucida Sans Unicode"/>
            </a:endParaRPr>
          </a:p>
          <a:p>
            <a:pPr marL="268605" marR="16891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Different type of reporting to respective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authorities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like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Central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Govt, </a:t>
            </a:r>
            <a:r>
              <a:rPr sz="2500" spc="-5" dirty="0">
                <a:latin typeface="Lucida Sans Unicode"/>
                <a:cs typeface="Lucida Sans Unicode"/>
              </a:rPr>
              <a:t>MCA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helping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hand.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Taking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MRL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suggested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cushion.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61607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(xi(c))</a:t>
            </a:r>
            <a:r>
              <a:rPr u="heavy" spc="-1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Whistle-Blower</a:t>
            </a:r>
            <a:r>
              <a:rPr spc="-25" dirty="0"/>
              <a:t> </a:t>
            </a:r>
            <a:r>
              <a:rPr spc="-5" dirty="0"/>
              <a:t>Complaints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45005"/>
            <a:ext cx="7931784" cy="4139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Complaints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during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year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only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endParaRPr sz="2500">
              <a:latin typeface="Lucida Sans Unicode"/>
              <a:cs typeface="Lucida Sans Unicode"/>
            </a:endParaRPr>
          </a:p>
          <a:p>
            <a:pPr marL="268605" marR="144335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Existence and efficacy of Whistle-Blower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Committee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monitored</a:t>
            </a:r>
            <a:endParaRPr sz="2500">
              <a:latin typeface="Lucida Sans Unicode"/>
              <a:cs typeface="Lucida Sans Unicode"/>
            </a:endParaRPr>
          </a:p>
          <a:p>
            <a:pPr marL="268605" marR="13017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Exercise of professional judgment and principles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materiality</a:t>
            </a:r>
            <a:r>
              <a:rPr sz="2500" spc="-5" dirty="0">
                <a:latin typeface="Lucida Sans Unicode"/>
                <a:cs typeface="Lucida Sans Unicode"/>
              </a:rPr>
              <a:t> 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kept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mind</a:t>
            </a:r>
            <a:endParaRPr sz="2500">
              <a:latin typeface="Lucida Sans Unicode"/>
              <a:cs typeface="Lucida Sans Unicode"/>
            </a:endParaRPr>
          </a:p>
          <a:p>
            <a:pPr marL="268605" marR="92964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4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stages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speculation,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suspicion,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reason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believe,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knowledge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Question </a:t>
            </a:r>
            <a:r>
              <a:rPr sz="2500" spc="-5" dirty="0">
                <a:latin typeface="Lucida Sans Unicode"/>
                <a:cs typeface="Lucida Sans Unicode"/>
              </a:rPr>
              <a:t>on the existence and efficacy of Internal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Controls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–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increase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auditing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where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reqd.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Taking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MRL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suggested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cushioning.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4204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(xii)</a:t>
            </a:r>
            <a:r>
              <a:rPr spc="-35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Nidhi</a:t>
            </a:r>
            <a:r>
              <a:rPr spc="-30" dirty="0"/>
              <a:t> </a:t>
            </a:r>
            <a:r>
              <a:rPr spc="-5" dirty="0"/>
              <a:t>Companies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444278"/>
            <a:ext cx="7806690" cy="25571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7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7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7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(xiii)</a:t>
            </a:r>
            <a:r>
              <a:rPr sz="2700" spc="-30" dirty="0">
                <a:solidFill>
                  <a:srgbClr val="FF8219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–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Related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Party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Transactions</a:t>
            </a:r>
            <a:endParaRPr sz="2700">
              <a:latin typeface="Lucida Sans Unicode"/>
              <a:cs typeface="Lucida Sans Unicode"/>
            </a:endParaRPr>
          </a:p>
          <a:p>
            <a:pPr marL="268605" marR="270510" indent="-256540">
              <a:lnSpc>
                <a:spcPct val="100000"/>
              </a:lnSpc>
              <a:spcBef>
                <a:spcPts val="42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Pure </a:t>
            </a:r>
            <a:r>
              <a:rPr sz="2500" spc="-5" dirty="0">
                <a:latin typeface="Lucida Sans Unicode"/>
                <a:cs typeface="Lucida Sans Unicode"/>
              </a:rPr>
              <a:t>analysis based on provisions of respective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sections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through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books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registers.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Arm’s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Length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assurance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Exercise of professional judgment and principles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materiality</a:t>
            </a:r>
            <a:r>
              <a:rPr sz="2500" spc="-5" dirty="0">
                <a:latin typeface="Lucida Sans Unicode"/>
                <a:cs typeface="Lucida Sans Unicode"/>
              </a:rPr>
              <a:t> 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kept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mind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37172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(xiv)</a:t>
            </a:r>
            <a:r>
              <a:rPr u="heavy" spc="-3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Internal</a:t>
            </a:r>
            <a:r>
              <a:rPr spc="-50" dirty="0"/>
              <a:t> </a:t>
            </a:r>
            <a:r>
              <a:rPr spc="-5" dirty="0"/>
              <a:t>Audit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94992"/>
            <a:ext cx="778827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19455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Existence of IA commensurate </a:t>
            </a:r>
            <a:r>
              <a:rPr sz="2500" dirty="0">
                <a:latin typeface="Lucida Sans Unicode"/>
                <a:cs typeface="Lucida Sans Unicode"/>
              </a:rPr>
              <a:t>with size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nature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business</a:t>
            </a:r>
            <a:endParaRPr sz="2500">
              <a:latin typeface="Lucida Sans Unicode"/>
              <a:cs typeface="Lucida Sans Unicode"/>
            </a:endParaRPr>
          </a:p>
          <a:p>
            <a:pPr marL="268605" marR="20891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Consider </a:t>
            </a:r>
            <a:r>
              <a:rPr sz="2500" spc="-5" dirty="0">
                <a:latin typeface="Lucida Sans Unicode"/>
                <a:cs typeface="Lucida Sans Unicode"/>
              </a:rPr>
              <a:t>adequacy of </a:t>
            </a:r>
            <a:r>
              <a:rPr sz="2500" dirty="0">
                <a:latin typeface="Lucida Sans Unicode"/>
                <a:cs typeface="Lucida Sans Unicode"/>
              </a:rPr>
              <a:t>scope, functioning,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periodicity </a:t>
            </a:r>
            <a:r>
              <a:rPr sz="2500" dirty="0">
                <a:latin typeface="Lucida Sans Unicode"/>
                <a:cs typeface="Lucida Sans Unicode"/>
              </a:rPr>
              <a:t>&amp; methodology </a:t>
            </a:r>
            <a:r>
              <a:rPr sz="2500" spc="-5" dirty="0">
                <a:latin typeface="Lucida Sans Unicode"/>
                <a:cs typeface="Lucida Sans Unicode"/>
              </a:rPr>
              <a:t>along </a:t>
            </a:r>
            <a:r>
              <a:rPr sz="2500" dirty="0">
                <a:latin typeface="Lucida Sans Unicode"/>
                <a:cs typeface="Lucida Sans Unicode"/>
              </a:rPr>
              <a:t>with </a:t>
            </a:r>
            <a:r>
              <a:rPr sz="2500" spc="-5" dirty="0">
                <a:latin typeface="Lucida Sans Unicode"/>
                <a:cs typeface="Lucida Sans Unicode"/>
              </a:rPr>
              <a:t>adequate </a:t>
            </a:r>
            <a:r>
              <a:rPr sz="2500" spc="-7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staffing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 </a:t>
            </a:r>
            <a:r>
              <a:rPr sz="2500" spc="-5" dirty="0">
                <a:latin typeface="Lucida Sans Unicode"/>
                <a:cs typeface="Lucida Sans Unicode"/>
              </a:rPr>
              <a:t>conduct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IA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Meeting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Internal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Auditor</a:t>
            </a:r>
            <a:endParaRPr sz="2500">
              <a:latin typeface="Lucida Sans Unicode"/>
              <a:cs typeface="Lucida Sans Unicode"/>
            </a:endParaRPr>
          </a:p>
          <a:p>
            <a:pPr marL="268605" marR="21272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Consider </a:t>
            </a:r>
            <a:r>
              <a:rPr sz="2500" spc="-5" dirty="0">
                <a:latin typeface="Lucida Sans Unicode"/>
                <a:cs typeface="Lucida Sans Unicode"/>
              </a:rPr>
              <a:t>impact of control deficiencies pointed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out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by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IA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Change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extent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IFCoFR</a:t>
            </a:r>
            <a:endParaRPr sz="2500">
              <a:latin typeface="Lucida Sans Unicode"/>
              <a:cs typeface="Lucida Sans Unicode"/>
            </a:endParaRPr>
          </a:p>
          <a:p>
            <a:pPr marL="268605" marR="952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All check related to </a:t>
            </a:r>
            <a:r>
              <a:rPr sz="2500" dirty="0">
                <a:latin typeface="Lucida Sans Unicode"/>
                <a:cs typeface="Lucida Sans Unicode"/>
              </a:rPr>
              <a:t>SA – </a:t>
            </a:r>
            <a:r>
              <a:rPr sz="2500" spc="-5" dirty="0">
                <a:latin typeface="Lucida Sans Unicode"/>
                <a:cs typeface="Lucida Sans Unicode"/>
              </a:rPr>
              <a:t>610, Independence, any </a:t>
            </a:r>
            <a:r>
              <a:rPr sz="2500" spc="-78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limitation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scope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imposed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Mngt.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03501"/>
            <a:ext cx="713676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sz="2500"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(xv)</a:t>
            </a:r>
            <a:r>
              <a:rPr sz="25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sz="2500" dirty="0"/>
              <a:t>–</a:t>
            </a:r>
            <a:r>
              <a:rPr sz="2500" spc="-20" dirty="0"/>
              <a:t> </a:t>
            </a:r>
            <a:r>
              <a:rPr sz="2500" spc="-5" dirty="0"/>
              <a:t>Non-Cash</a:t>
            </a:r>
            <a:r>
              <a:rPr sz="2500" spc="-25" dirty="0"/>
              <a:t> </a:t>
            </a:r>
            <a:r>
              <a:rPr sz="2500" spc="-5" dirty="0"/>
              <a:t>Transactions</a:t>
            </a:r>
            <a:r>
              <a:rPr sz="2500" spc="-25" dirty="0"/>
              <a:t> </a:t>
            </a:r>
            <a:r>
              <a:rPr sz="2500" dirty="0"/>
              <a:t>with</a:t>
            </a:r>
            <a:r>
              <a:rPr sz="2500" spc="-25" dirty="0"/>
              <a:t> </a:t>
            </a:r>
            <a:r>
              <a:rPr sz="2500" spc="-5" dirty="0"/>
              <a:t>Directors</a:t>
            </a:r>
            <a:endParaRPr sz="2500"/>
          </a:p>
        </p:txBody>
      </p:sp>
      <p:sp>
        <p:nvSpPr>
          <p:cNvPr id="8" name="object 8"/>
          <p:cNvSpPr txBox="1"/>
          <p:nvPr/>
        </p:nvSpPr>
        <p:spPr>
          <a:xfrm>
            <a:off x="1420502" y="2004313"/>
            <a:ext cx="7783830" cy="443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Strict </a:t>
            </a:r>
            <a:r>
              <a:rPr sz="2300" spc="-10" dirty="0">
                <a:latin typeface="Lucida Sans Unicode"/>
                <a:cs typeface="Lucida Sans Unicode"/>
              </a:rPr>
              <a:t>adherence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sec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192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Check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all </a:t>
            </a:r>
            <a:r>
              <a:rPr sz="2300" spc="-10" dirty="0">
                <a:latin typeface="Lucida Sans Unicode"/>
                <a:cs typeface="Lucida Sans Unicode"/>
              </a:rPr>
              <a:t>related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steps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performed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480"/>
              </a:lnSpc>
              <a:spcBef>
                <a:spcPts val="44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Scrutiny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MBP-1, MBP-2, MBP-4,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FA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Register, 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Minutes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books,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MGT-15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etc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be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done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trace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such </a:t>
            </a:r>
            <a:r>
              <a:rPr sz="2300" spc="-7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transactions.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Pure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statement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all such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transacions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30"/>
              </a:spcBef>
            </a:pPr>
            <a:r>
              <a:rPr sz="2200"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3</a:t>
            </a:r>
            <a:r>
              <a:rPr sz="2200"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(xvi)</a:t>
            </a:r>
            <a:r>
              <a:rPr sz="2200" u="heavy" spc="-2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–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NBFCs</a:t>
            </a:r>
            <a:endParaRPr sz="2200">
              <a:latin typeface="Lucida Sans Unicode"/>
              <a:cs typeface="Lucida Sans Unicode"/>
            </a:endParaRPr>
          </a:p>
          <a:p>
            <a:pPr marL="268605" marR="37465" indent="-256540" algn="just">
              <a:lnSpc>
                <a:spcPts val="2380"/>
              </a:lnSpc>
              <a:spcBef>
                <a:spcPts val="434"/>
              </a:spcBef>
              <a:buClr>
                <a:srgbClr val="2DA2BF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This </a:t>
            </a:r>
            <a:r>
              <a:rPr sz="2200" dirty="0">
                <a:latin typeface="Lucida Sans Unicode"/>
                <a:cs typeface="Lucida Sans Unicode"/>
              </a:rPr>
              <a:t>generally </a:t>
            </a:r>
            <a:r>
              <a:rPr sz="2200" spc="-5" dirty="0">
                <a:latin typeface="Lucida Sans Unicode"/>
                <a:cs typeface="Lucida Sans Unicode"/>
              </a:rPr>
              <a:t>does </a:t>
            </a:r>
            <a:r>
              <a:rPr sz="2200" dirty="0">
                <a:latin typeface="Lucida Sans Unicode"/>
                <a:cs typeface="Lucida Sans Unicode"/>
              </a:rPr>
              <a:t>not get </a:t>
            </a:r>
            <a:r>
              <a:rPr sz="2200" spc="-5" dirty="0">
                <a:latin typeface="Lucida Sans Unicode"/>
                <a:cs typeface="Lucida Sans Unicode"/>
              </a:rPr>
              <a:t>attracted, but if </a:t>
            </a:r>
            <a:r>
              <a:rPr sz="2200" dirty="0">
                <a:latin typeface="Lucida Sans Unicode"/>
                <a:cs typeface="Lucida Sans Unicode"/>
              </a:rPr>
              <a:t>majority </a:t>
            </a:r>
            <a:r>
              <a:rPr sz="2200" spc="-5" dirty="0">
                <a:latin typeface="Lucida Sans Unicode"/>
                <a:cs typeface="Lucida Sans Unicode"/>
              </a:rPr>
              <a:t>of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activity of the </a:t>
            </a:r>
            <a:r>
              <a:rPr sz="2200" dirty="0">
                <a:latin typeface="Lucida Sans Unicode"/>
                <a:cs typeface="Lucida Sans Unicode"/>
              </a:rPr>
              <a:t>Co. has </a:t>
            </a:r>
            <a:r>
              <a:rPr sz="2200" spc="-5" dirty="0">
                <a:latin typeface="Lucida Sans Unicode"/>
                <a:cs typeface="Lucida Sans Unicode"/>
              </a:rPr>
              <a:t>been lending or </a:t>
            </a:r>
            <a:r>
              <a:rPr sz="2200" dirty="0">
                <a:latin typeface="Lucida Sans Unicode"/>
                <a:cs typeface="Lucida Sans Unicode"/>
              </a:rPr>
              <a:t>major </a:t>
            </a:r>
            <a:r>
              <a:rPr sz="2200" spc="-5" dirty="0">
                <a:latin typeface="Lucida Sans Unicode"/>
                <a:cs typeface="Lucida Sans Unicode"/>
              </a:rPr>
              <a:t>income is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the </a:t>
            </a:r>
            <a:r>
              <a:rPr sz="2200" dirty="0">
                <a:latin typeface="Lucida Sans Unicode"/>
                <a:cs typeface="Lucida Sans Unicode"/>
              </a:rPr>
              <a:t>form </a:t>
            </a:r>
            <a:r>
              <a:rPr sz="2200" spc="-5" dirty="0">
                <a:latin typeface="Lucida Sans Unicode"/>
                <a:cs typeface="Lucida Sans Unicode"/>
              </a:rPr>
              <a:t>of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Interest,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then this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gets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attracted.</a:t>
            </a:r>
            <a:endParaRPr sz="2200">
              <a:latin typeface="Lucida Sans Unicode"/>
              <a:cs typeface="Lucida Sans Unicode"/>
            </a:endParaRPr>
          </a:p>
          <a:p>
            <a:pPr marL="268605" marR="1292860" indent="-256540" algn="just">
              <a:lnSpc>
                <a:spcPts val="2380"/>
              </a:lnSpc>
              <a:spcBef>
                <a:spcPts val="384"/>
              </a:spcBef>
              <a:buClr>
                <a:srgbClr val="2DA2BF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This is </a:t>
            </a:r>
            <a:r>
              <a:rPr sz="2200" dirty="0">
                <a:latin typeface="Lucida Sans Unicode"/>
                <a:cs typeface="Lucida Sans Unicode"/>
              </a:rPr>
              <a:t>what </a:t>
            </a:r>
            <a:r>
              <a:rPr sz="2200" spc="-5" dirty="0">
                <a:latin typeface="Lucida Sans Unicode"/>
                <a:cs typeface="Lucida Sans Unicode"/>
              </a:rPr>
              <a:t>you </a:t>
            </a:r>
            <a:r>
              <a:rPr sz="2200" dirty="0">
                <a:latin typeface="Lucida Sans Unicode"/>
                <a:cs typeface="Lucida Sans Unicode"/>
              </a:rPr>
              <a:t>should watch </a:t>
            </a:r>
            <a:r>
              <a:rPr sz="2200" spc="-5" dirty="0">
                <a:latin typeface="Lucida Sans Unicode"/>
                <a:cs typeface="Lucida Sans Unicode"/>
              </a:rPr>
              <a:t>out </a:t>
            </a:r>
            <a:r>
              <a:rPr sz="2200" dirty="0">
                <a:latin typeface="Lucida Sans Unicode"/>
                <a:cs typeface="Lucida Sans Unicode"/>
              </a:rPr>
              <a:t>for-RBI Act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provisions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35725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3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(xvii)</a:t>
            </a:r>
            <a:r>
              <a:rPr spc="-35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Cash</a:t>
            </a:r>
            <a:r>
              <a:rPr spc="-45" dirty="0"/>
              <a:t> </a:t>
            </a:r>
            <a:r>
              <a:rPr spc="-5" dirty="0"/>
              <a:t>Losses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94992"/>
            <a:ext cx="7955280" cy="393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382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Cash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Loss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=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Net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Profit/Loss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after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tax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+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cash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items </a:t>
            </a:r>
            <a:r>
              <a:rPr sz="2500" dirty="0">
                <a:latin typeface="Lucida Sans Unicode"/>
                <a:cs typeface="Lucida Sans Unicode"/>
              </a:rPr>
              <a:t>such </a:t>
            </a:r>
            <a:r>
              <a:rPr sz="2500" spc="-5" dirty="0">
                <a:latin typeface="Lucida Sans Unicode"/>
                <a:cs typeface="Lucida Sans Unicode"/>
              </a:rPr>
              <a:t>as </a:t>
            </a:r>
            <a:r>
              <a:rPr sz="2500" dirty="0">
                <a:latin typeface="Lucida Sans Unicode"/>
                <a:cs typeface="Lucida Sans Unicode"/>
              </a:rPr>
              <a:t>Depr, Amortisation, </a:t>
            </a:r>
            <a:r>
              <a:rPr sz="2500" spc="-5" dirty="0">
                <a:latin typeface="Lucida Sans Unicode"/>
                <a:cs typeface="Lucida Sans Unicode"/>
              </a:rPr>
              <a:t>Impairment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provison, deferred tax income/expense, Foreign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Exchange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gains/loss,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Fair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Value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changes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</a:t>
            </a:r>
            <a:endParaRPr sz="2500">
              <a:latin typeface="Lucida Sans Unicode"/>
              <a:cs typeface="Lucida Sans Unicode"/>
            </a:endParaRPr>
          </a:p>
          <a:p>
            <a:pPr marL="268605" marR="774700" indent="-256540" algn="just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Adjustment for </a:t>
            </a:r>
            <a:r>
              <a:rPr sz="2500" spc="-5" dirty="0">
                <a:latin typeface="Lucida Sans Unicode"/>
                <a:cs typeface="Lucida Sans Unicode"/>
              </a:rPr>
              <a:t>effect of qualifications in the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respective audit report, to the extent of their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quantification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 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Cash flow statement </a:t>
            </a:r>
            <a:r>
              <a:rPr sz="2500" spc="-5" dirty="0">
                <a:latin typeface="Lucida Sans Unicode"/>
                <a:cs typeface="Lucida Sans Unicode"/>
              </a:rPr>
              <a:t>does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5" dirty="0">
                <a:latin typeface="Lucida Sans Unicode"/>
                <a:cs typeface="Lucida Sans Unicode"/>
              </a:rPr>
              <a:t>include </a:t>
            </a:r>
            <a:r>
              <a:rPr sz="2500" dirty="0">
                <a:latin typeface="Lucida Sans Unicode"/>
                <a:cs typeface="Lucida Sans Unicode"/>
              </a:rPr>
              <a:t>non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operative items like interest income/expense </a:t>
            </a:r>
            <a:r>
              <a:rPr sz="2500" dirty="0">
                <a:latin typeface="Lucida Sans Unicode"/>
                <a:cs typeface="Lucida Sans Unicode"/>
              </a:rPr>
              <a:t>– so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don’t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use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that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55581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(xviii)</a:t>
            </a:r>
            <a:r>
              <a:rPr spc="-35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Resignation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5" dirty="0"/>
              <a:t>Auditors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45005"/>
            <a:ext cx="7824470" cy="40386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Seeking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NOC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its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true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sense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very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important</a:t>
            </a:r>
            <a:endParaRPr sz="2500">
              <a:latin typeface="Lucida Sans Unicode"/>
              <a:cs typeface="Lucida Sans Unicode"/>
            </a:endParaRPr>
          </a:p>
          <a:p>
            <a:pPr marL="268605" marR="102933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Take proper professional judgment on the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hidden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facts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resignation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Any </a:t>
            </a:r>
            <a:r>
              <a:rPr sz="2500" spc="-5" dirty="0">
                <a:latin typeface="Lucida Sans Unicode"/>
                <a:cs typeface="Lucida Sans Unicode"/>
              </a:rPr>
              <a:t>kind of </a:t>
            </a:r>
            <a:r>
              <a:rPr sz="2500" dirty="0">
                <a:latin typeface="Lucida Sans Unicode"/>
                <a:cs typeface="Lucida Sans Unicode"/>
              </a:rPr>
              <a:t>whistle </a:t>
            </a:r>
            <a:r>
              <a:rPr sz="2500" spc="-5" dirty="0">
                <a:latin typeface="Lucida Sans Unicode"/>
                <a:cs typeface="Lucida Sans Unicode"/>
              </a:rPr>
              <a:t>blowers, </a:t>
            </a:r>
            <a:r>
              <a:rPr sz="2500" dirty="0">
                <a:latin typeface="Lucida Sans Unicode"/>
                <a:cs typeface="Lucida Sans Unicode"/>
              </a:rPr>
              <a:t>latest </a:t>
            </a:r>
            <a:r>
              <a:rPr sz="2500" spc="-5" dirty="0">
                <a:latin typeface="Lucida Sans Unicode"/>
                <a:cs typeface="Lucida Sans Unicode"/>
              </a:rPr>
              <a:t>reporting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points, </a:t>
            </a:r>
            <a:r>
              <a:rPr sz="2500" dirty="0">
                <a:latin typeface="Lucida Sans Unicode"/>
                <a:cs typeface="Lucida Sans Unicode"/>
              </a:rPr>
              <a:t>some </a:t>
            </a:r>
            <a:r>
              <a:rPr sz="2500" spc="-5" dirty="0">
                <a:latin typeface="Lucida Sans Unicode"/>
                <a:cs typeface="Lucida Sans Unicode"/>
              </a:rPr>
              <a:t>basic level of inquiry in and around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 company, Management response to auditor’s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resignation and responses etc </a:t>
            </a:r>
            <a:r>
              <a:rPr sz="2500" dirty="0">
                <a:latin typeface="Lucida Sans Unicode"/>
                <a:cs typeface="Lucida Sans Unicode"/>
              </a:rPr>
              <a:t>to </a:t>
            </a:r>
            <a:r>
              <a:rPr sz="2500" spc="-5" dirty="0">
                <a:latin typeface="Lucida Sans Unicode"/>
                <a:cs typeface="Lucida Sans Unicode"/>
              </a:rPr>
              <a:t>be reviewed </a:t>
            </a:r>
            <a:r>
              <a:rPr sz="2500" dirty="0">
                <a:latin typeface="Lucida Sans Unicode"/>
                <a:cs typeface="Lucida Sans Unicode"/>
              </a:rPr>
              <a:t> minutely</a:t>
            </a:r>
            <a:endParaRPr sz="2500">
              <a:latin typeface="Lucida Sans Unicode"/>
              <a:cs typeface="Lucida Sans Unicode"/>
            </a:endParaRPr>
          </a:p>
          <a:p>
            <a:pPr marL="268605" marR="35179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Based thereupon report on this point based on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Professional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judgment.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(xix)</a:t>
            </a:r>
            <a:r>
              <a:rPr spc="-30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Material</a:t>
            </a:r>
            <a:r>
              <a:rPr spc="-35" dirty="0"/>
              <a:t> </a:t>
            </a:r>
            <a:r>
              <a:rPr dirty="0"/>
              <a:t>uncertainty</a:t>
            </a:r>
            <a:r>
              <a:rPr spc="-30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5" dirty="0"/>
              <a:t>Meeting </a:t>
            </a:r>
            <a:r>
              <a:rPr spc="-840" dirty="0"/>
              <a:t> </a:t>
            </a:r>
            <a:r>
              <a:rPr spc="-5" dirty="0"/>
              <a:t>Liabilities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395219"/>
            <a:ext cx="7926705" cy="4090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marR="5080" indent="-256540">
              <a:lnSpc>
                <a:spcPts val="2700"/>
              </a:lnSpc>
              <a:spcBef>
                <a:spcPts val="4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Several </a:t>
            </a:r>
            <a:r>
              <a:rPr sz="2500" spc="-5" dirty="0">
                <a:latin typeface="Lucida Sans Unicode"/>
                <a:cs typeface="Lucida Sans Unicode"/>
              </a:rPr>
              <a:t>parameters already </a:t>
            </a:r>
            <a:r>
              <a:rPr sz="2500" dirty="0">
                <a:latin typeface="Lucida Sans Unicode"/>
                <a:cs typeface="Lucida Sans Unicode"/>
              </a:rPr>
              <a:t>mentioned </a:t>
            </a:r>
            <a:r>
              <a:rPr sz="2500" spc="-5" dirty="0">
                <a:latin typeface="Lucida Sans Unicode"/>
                <a:cs typeface="Lucida Sans Unicode"/>
              </a:rPr>
              <a:t>in the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CARO. Review of ALL of them and best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professional judgment is </a:t>
            </a:r>
            <a:r>
              <a:rPr sz="2500" dirty="0">
                <a:latin typeface="Lucida Sans Unicode"/>
                <a:cs typeface="Lucida Sans Unicode"/>
              </a:rPr>
              <a:t>very </a:t>
            </a:r>
            <a:r>
              <a:rPr sz="2500" spc="-5" dirty="0">
                <a:latin typeface="Lucida Sans Unicode"/>
                <a:cs typeface="Lucida Sans Unicode"/>
              </a:rPr>
              <a:t>important to report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this.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Materiality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considered.</a:t>
            </a:r>
            <a:endParaRPr sz="2500">
              <a:latin typeface="Lucida Sans Unicode"/>
              <a:cs typeface="Lucida Sans Unicode"/>
            </a:endParaRPr>
          </a:p>
          <a:p>
            <a:pPr marL="268605" marR="590550" indent="-256540">
              <a:lnSpc>
                <a:spcPts val="2700"/>
              </a:lnSpc>
              <a:spcBef>
                <a:spcPts val="434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SA-570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(Going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Concern),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560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(Subsequent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Event),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historical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trends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etc.</a:t>
            </a:r>
            <a:endParaRPr sz="2500">
              <a:latin typeface="Lucida Sans Unicode"/>
              <a:cs typeface="Lucida Sans Unicode"/>
            </a:endParaRPr>
          </a:p>
          <a:p>
            <a:pPr marL="268605" marR="38100" indent="-256540">
              <a:lnSpc>
                <a:spcPts val="27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Ratios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need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 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calculated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Balance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Sheet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also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nearer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audit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6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MIS,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cash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flow </a:t>
            </a:r>
            <a:r>
              <a:rPr sz="2500" spc="-5" dirty="0">
                <a:latin typeface="Lucida Sans Unicode"/>
                <a:cs typeface="Lucida Sans Unicode"/>
              </a:rPr>
              <a:t>projections,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subsequent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cash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flow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Should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cushion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himself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while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drafting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para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20180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40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(xx)</a:t>
            </a:r>
            <a:r>
              <a:rPr spc="-45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5" dirty="0"/>
              <a:t>CSR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45005"/>
            <a:ext cx="7857490" cy="208216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Factual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factual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disclosure.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No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exercise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professional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judgment.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Just ensure that expenditure is </a:t>
            </a:r>
            <a:r>
              <a:rPr sz="2500" dirty="0">
                <a:latin typeface="Lucida Sans Unicode"/>
                <a:cs typeface="Lucida Sans Unicode"/>
              </a:rPr>
              <a:t>happening </a:t>
            </a:r>
            <a:r>
              <a:rPr sz="2500" spc="-5" dirty="0">
                <a:latin typeface="Lucida Sans Unicode"/>
                <a:cs typeface="Lucida Sans Unicode"/>
              </a:rPr>
              <a:t>and as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 provisions, </a:t>
            </a:r>
            <a:r>
              <a:rPr sz="2500" dirty="0">
                <a:latin typeface="Lucida Sans Unicode"/>
                <a:cs typeface="Lucida Sans Unicode"/>
              </a:rPr>
              <a:t>if </a:t>
            </a:r>
            <a:r>
              <a:rPr sz="2500" spc="-5" dirty="0">
                <a:latin typeface="Lucida Sans Unicode"/>
                <a:cs typeface="Lucida Sans Unicode"/>
              </a:rPr>
              <a:t>anything pending </a:t>
            </a:r>
            <a:r>
              <a:rPr sz="2500" dirty="0">
                <a:latin typeface="Lucida Sans Unicode"/>
                <a:cs typeface="Lucida Sans Unicode"/>
              </a:rPr>
              <a:t>then strict 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transfer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separate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bank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account.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631" y="976122"/>
            <a:ext cx="4210811" cy="408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1838960"/>
            <a:ext cx="8116570" cy="410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Financial </a:t>
            </a:r>
            <a:r>
              <a:rPr sz="2300" spc="-5" dirty="0">
                <a:latin typeface="Lucida Sans Unicode"/>
                <a:cs typeface="Lucida Sans Unicode"/>
              </a:rPr>
              <a:t>year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commencing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on or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after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01/04/2021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45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ALL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Companies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except</a:t>
            </a:r>
            <a:r>
              <a:rPr sz="2300" spc="4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specifically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exempted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680"/>
              </a:lnSpc>
              <a:spcBef>
                <a:spcPts val="246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Foreign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Companies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[Sec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2(42)]</a:t>
            </a:r>
            <a:endParaRPr sz="23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ts val="223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  <a:tab pos="525145" algn="l"/>
                <a:tab pos="114363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Has	place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India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AND</a:t>
            </a:r>
            <a:endParaRPr sz="200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ts val="2310"/>
              </a:lnSpc>
              <a:buClr>
                <a:srgbClr val="2DA2BF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Conducts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activities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India</a:t>
            </a:r>
            <a:endParaRPr sz="2000">
              <a:latin typeface="Lucida Sans Unicode"/>
              <a:cs typeface="Lucida Sans Unicode"/>
            </a:endParaRPr>
          </a:p>
          <a:p>
            <a:pPr marL="268605" marR="9525" indent="-256540">
              <a:lnSpc>
                <a:spcPct val="80000"/>
              </a:lnSpc>
              <a:spcBef>
                <a:spcPts val="259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  <a:tab pos="1506220" algn="l"/>
                <a:tab pos="2693035" algn="l"/>
                <a:tab pos="3534410" algn="l"/>
                <a:tab pos="4739640" algn="l"/>
                <a:tab pos="5542915" algn="l"/>
                <a:tab pos="6434455" algn="l"/>
                <a:tab pos="7080250" algn="l"/>
                <a:tab pos="764540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Branch	Audits	[Sec	</a:t>
            </a:r>
            <a:r>
              <a:rPr sz="2300" spc="-10" dirty="0">
                <a:latin typeface="Lucida Sans Unicode"/>
                <a:cs typeface="Lucida Sans Unicode"/>
              </a:rPr>
              <a:t>143(8</a:t>
            </a:r>
            <a:r>
              <a:rPr sz="2300" spc="-5" dirty="0">
                <a:latin typeface="Lucida Sans Unicode"/>
                <a:cs typeface="Lucida Sans Unicode"/>
              </a:rPr>
              <a:t>)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and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Rule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1</a:t>
            </a:r>
            <a:r>
              <a:rPr sz="2300" spc="-5" dirty="0">
                <a:latin typeface="Lucida Sans Unicode"/>
                <a:cs typeface="Lucida Sans Unicode"/>
              </a:rPr>
              <a:t>2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the  Companies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(Audit &amp; Auditors)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Rules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2014]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01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  <a:tab pos="1453515" algn="l"/>
                <a:tab pos="2632710" algn="l"/>
                <a:tab pos="3348990" algn="l"/>
                <a:tab pos="4511040" algn="l"/>
                <a:tab pos="5690235" algn="l"/>
                <a:tab pos="6931659" algn="l"/>
                <a:tab pos="781685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Liaison	Offices	and	Project	Offices	outside	India	</a:t>
            </a:r>
            <a:r>
              <a:rPr sz="2300" spc="-10" dirty="0">
                <a:latin typeface="Lucida Sans Unicode"/>
                <a:cs typeface="Lucida Sans Unicode"/>
              </a:rPr>
              <a:t>o</a:t>
            </a:r>
            <a:r>
              <a:rPr sz="2300" spc="-5" dirty="0">
                <a:latin typeface="Lucida Sans Unicode"/>
                <a:cs typeface="Lucida Sans Unicode"/>
              </a:rPr>
              <a:t>f  Companies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whom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CARO </a:t>
            </a:r>
            <a:r>
              <a:rPr sz="2300" spc="-10" dirty="0">
                <a:latin typeface="Lucida Sans Unicode"/>
                <a:cs typeface="Lucida Sans Unicode"/>
              </a:rPr>
              <a:t>applies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0502" y="1628647"/>
            <a:ext cx="37325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3</a:t>
            </a:r>
            <a:r>
              <a:rPr u="heavy" spc="-2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 </a:t>
            </a:r>
            <a:r>
              <a:rPr u="heavy" spc="-5" dirty="0">
                <a:solidFill>
                  <a:srgbClr val="FF8219"/>
                </a:solidFill>
                <a:uFill>
                  <a:solidFill>
                    <a:srgbClr val="FF8119"/>
                  </a:solidFill>
                </a:uFill>
              </a:rPr>
              <a:t>(xxi)</a:t>
            </a:r>
            <a:r>
              <a:rPr spc="-30" dirty="0">
                <a:solidFill>
                  <a:srgbClr val="FF8219"/>
                </a:solidFill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CARO</a:t>
            </a:r>
            <a:r>
              <a:rPr spc="-20" dirty="0"/>
              <a:t> </a:t>
            </a:r>
            <a:r>
              <a:rPr spc="-5" dirty="0"/>
              <a:t>for</a:t>
            </a:r>
            <a:r>
              <a:rPr spc="-20" dirty="0"/>
              <a:t> </a:t>
            </a:r>
            <a:r>
              <a:rPr spc="-5" dirty="0"/>
              <a:t>CFS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0502" y="2094992"/>
            <a:ext cx="781621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229360" indent="-256540">
              <a:lnSpc>
                <a:spcPct val="100000"/>
              </a:lnSpc>
              <a:spcBef>
                <a:spcPts val="1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Details of the </a:t>
            </a:r>
            <a:r>
              <a:rPr sz="2500" dirty="0">
                <a:latin typeface="Lucida Sans Unicode"/>
                <a:cs typeface="Lucida Sans Unicode"/>
              </a:rPr>
              <a:t>Companies </a:t>
            </a:r>
            <a:r>
              <a:rPr sz="2500" spc="-5" dirty="0">
                <a:latin typeface="Lucida Sans Unicode"/>
                <a:cs typeface="Lucida Sans Unicode"/>
              </a:rPr>
              <a:t>and paragraph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numbers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CARO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indicated.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Text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of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the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said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required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mention.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If </a:t>
            </a:r>
            <a:r>
              <a:rPr sz="2500" dirty="0">
                <a:latin typeface="Lucida Sans Unicode"/>
                <a:cs typeface="Lucida Sans Unicode"/>
              </a:rPr>
              <a:t>subsidiaries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are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not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finalized,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state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fact.</a:t>
            </a:r>
            <a:endParaRPr sz="2500">
              <a:latin typeface="Lucida Sans Unicode"/>
              <a:cs typeface="Lucida Sans Unicode"/>
            </a:endParaRPr>
          </a:p>
          <a:p>
            <a:pPr marL="268605" marR="3479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Include qualification </a:t>
            </a:r>
            <a:r>
              <a:rPr sz="2500" dirty="0">
                <a:latin typeface="Lucida Sans Unicode"/>
                <a:cs typeface="Lucida Sans Unicode"/>
              </a:rPr>
              <a:t>/ </a:t>
            </a:r>
            <a:r>
              <a:rPr sz="2500" spc="-5" dirty="0">
                <a:latin typeface="Lucida Sans Unicode"/>
                <a:cs typeface="Lucida Sans Unicode"/>
              </a:rPr>
              <a:t>adverse remarks </a:t>
            </a:r>
            <a:r>
              <a:rPr sz="2500" dirty="0">
                <a:latin typeface="Lucida Sans Unicode"/>
                <a:cs typeface="Lucida Sans Unicode"/>
              </a:rPr>
              <a:t> mentioned </a:t>
            </a:r>
            <a:r>
              <a:rPr sz="2500" spc="-5" dirty="0">
                <a:latin typeface="Lucida Sans Unicode"/>
                <a:cs typeface="Lucida Sans Unicode"/>
              </a:rPr>
              <a:t>in the parent companies statdalone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CARO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report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also</a:t>
            </a:r>
            <a:endParaRPr sz="2500">
              <a:latin typeface="Lucida Sans Unicode"/>
              <a:cs typeface="Lucida Sans Unicode"/>
            </a:endParaRPr>
          </a:p>
          <a:p>
            <a:pPr marL="268605" marR="37211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Do not </a:t>
            </a:r>
            <a:r>
              <a:rPr sz="2500" spc="-5" dirty="0">
                <a:latin typeface="Lucida Sans Unicode"/>
                <a:cs typeface="Lucida Sans Unicode"/>
              </a:rPr>
              <a:t>evaluate </a:t>
            </a:r>
            <a:r>
              <a:rPr sz="2500" dirty="0">
                <a:latin typeface="Lucida Sans Unicode"/>
                <a:cs typeface="Lucida Sans Unicode"/>
              </a:rPr>
              <a:t>materiality from </a:t>
            </a:r>
            <a:r>
              <a:rPr sz="2500" spc="-5" dirty="0">
                <a:latin typeface="Lucida Sans Unicode"/>
                <a:cs typeface="Lucida Sans Unicode"/>
              </a:rPr>
              <a:t>consolidation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perspectives.</a:t>
            </a:r>
            <a:endParaRPr sz="2500">
              <a:latin typeface="Lucida Sans Unicode"/>
              <a:cs typeface="Lucida Sans Unicode"/>
            </a:endParaRPr>
          </a:p>
          <a:p>
            <a:pPr marL="268605" marR="359410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Does </a:t>
            </a:r>
            <a:r>
              <a:rPr sz="2500" dirty="0">
                <a:latin typeface="Lucida Sans Unicode"/>
                <a:cs typeface="Lucida Sans Unicode"/>
              </a:rPr>
              <a:t>not </a:t>
            </a:r>
            <a:r>
              <a:rPr sz="2500" spc="-5" dirty="0">
                <a:latin typeface="Lucida Sans Unicode"/>
                <a:cs typeface="Lucida Sans Unicode"/>
              </a:rPr>
              <a:t>include qualification/asverse opinion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given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SA-705.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784" y="950931"/>
            <a:ext cx="3911760" cy="48772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7839" y="509778"/>
            <a:ext cx="6477000" cy="41064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0733" y="4290568"/>
            <a:ext cx="4418965" cy="180593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By</a:t>
            </a:r>
            <a:r>
              <a:rPr sz="24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CA</a:t>
            </a:r>
            <a:r>
              <a:rPr sz="24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Meera</a:t>
            </a:r>
            <a:r>
              <a:rPr sz="2400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Joisher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Lucida Sans Unicode"/>
                <a:cs typeface="Lucida Sans Unicode"/>
              </a:rPr>
              <a:t>(Senior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Partner)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Lucida Sans Unicode"/>
                <a:cs typeface="Lucida Sans Unicode"/>
              </a:rPr>
              <a:t>R.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C.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Jain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&amp;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Associates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LLP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20000"/>
              </a:lnSpc>
            </a:pPr>
            <a:r>
              <a:rPr sz="1800" dirty="0">
                <a:latin typeface="Lucida Sans Unicode"/>
                <a:cs typeface="Lucida Sans Unicode"/>
              </a:rPr>
              <a:t>Phone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/ </a:t>
            </a:r>
            <a:r>
              <a:rPr sz="1800" spc="-5" dirty="0">
                <a:latin typeface="Lucida Sans Unicode"/>
                <a:cs typeface="Lucida Sans Unicode"/>
              </a:rPr>
              <a:t>Whats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App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-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+91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9819354164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Email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–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  <a:hlinkClick r:id="rId6"/>
              </a:rPr>
              <a:t>cameerajoisher@gmail.com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5439" y="4730496"/>
            <a:ext cx="4343399" cy="2476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59" y="976122"/>
            <a:ext cx="4601717" cy="408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098" y="1444701"/>
            <a:ext cx="8112759" cy="482473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40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Banking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Companies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Insurance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Companies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Section 8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Companies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3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One Person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Companies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[Sec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2(62)]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Small Companies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[Sec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2(85)]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10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Some Private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Companies</a:t>
            </a:r>
            <a:endParaRPr sz="23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1205"/>
              </a:spcBef>
              <a:buClr>
                <a:srgbClr val="2DA2BF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REIT,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IIT, CFD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Trust and foreign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subsidiaries</a:t>
            </a:r>
            <a:endParaRPr sz="23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80000"/>
              </a:lnSpc>
              <a:spcBef>
                <a:spcPts val="3010"/>
              </a:spcBef>
            </a:pP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IF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anything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is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specifically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exempted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under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any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one 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category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in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the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above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list,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it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will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not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be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attracted</a:t>
            </a:r>
            <a:r>
              <a:rPr sz="23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if </a:t>
            </a:r>
            <a:r>
              <a:rPr sz="2300" spc="-7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otherwise</a:t>
            </a:r>
            <a:r>
              <a:rPr sz="2300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covered</a:t>
            </a:r>
            <a:r>
              <a:rPr sz="2300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in any other</a:t>
            </a:r>
            <a:r>
              <a:rPr sz="23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category.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59" y="976122"/>
            <a:ext cx="4601717" cy="408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091" y="1720088"/>
            <a:ext cx="8117205" cy="531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Private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Companies: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278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1170940" algn="l"/>
                <a:tab pos="1670050" algn="l"/>
                <a:tab pos="3283585" algn="l"/>
                <a:tab pos="3944620" algn="l"/>
                <a:tab pos="5965825" algn="l"/>
                <a:tab pos="6612890" algn="l"/>
                <a:tab pos="711200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No</a:t>
            </a:r>
            <a:r>
              <a:rPr sz="2700" dirty="0">
                <a:latin typeface="Lucida Sans Unicode"/>
                <a:cs typeface="Lucida Sans Unicode"/>
              </a:rPr>
              <a:t>t	a	</a:t>
            </a:r>
            <a:r>
              <a:rPr sz="2700" spc="-5" dirty="0">
                <a:latin typeface="Lucida Sans Unicode"/>
                <a:cs typeface="Lucida Sans Unicode"/>
              </a:rPr>
              <a:t>Holdin</a:t>
            </a:r>
            <a:r>
              <a:rPr sz="2700" dirty="0">
                <a:latin typeface="Lucida Sans Unicode"/>
                <a:cs typeface="Lucida Sans Unicode"/>
              </a:rPr>
              <a:t>g	or	</a:t>
            </a:r>
            <a:r>
              <a:rPr sz="2700" spc="-10" dirty="0">
                <a:latin typeface="Lucida Sans Unicode"/>
                <a:cs typeface="Lucida Sans Unicode"/>
              </a:rPr>
              <a:t>S</a:t>
            </a:r>
            <a:r>
              <a:rPr sz="2700" dirty="0">
                <a:latin typeface="Lucida Sans Unicode"/>
                <a:cs typeface="Lucida Sans Unicode"/>
              </a:rPr>
              <a:t>ubsidiary	of	a	</a:t>
            </a:r>
            <a:r>
              <a:rPr sz="2700" spc="-5" dirty="0">
                <a:latin typeface="Lucida Sans Unicode"/>
                <a:cs typeface="Lucida Sans Unicode"/>
              </a:rPr>
              <a:t>Public  Company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3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Paid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Up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Capital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&lt;=1Cr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8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Total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Borrowings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&lt;=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1Cr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Total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Revenue(Sch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III)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&lt;=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10Cr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95"/>
              </a:spcBef>
            </a:pP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ALL</a:t>
            </a:r>
            <a:r>
              <a:rPr sz="27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Conditions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satisfied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700" dirty="0">
                <a:latin typeface="Lucida Sans Unicode"/>
                <a:cs typeface="Lucida Sans Unicode"/>
              </a:rPr>
              <a:t>Status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checked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as</a:t>
            </a:r>
            <a:r>
              <a:rPr sz="27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at</a:t>
            </a:r>
            <a:r>
              <a:rPr sz="27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00"/>
                </a:solidFill>
                <a:latin typeface="Lucida Sans Unicode"/>
                <a:cs typeface="Lucida Sans Unicode"/>
              </a:rPr>
              <a:t>Balance</a:t>
            </a:r>
            <a:r>
              <a:rPr sz="2700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sheet</a:t>
            </a:r>
            <a:r>
              <a:rPr sz="27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date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50">
              <a:latin typeface="Lucida Sans Unicode"/>
              <a:cs typeface="Lucida Sans Unicode"/>
            </a:endParaRPr>
          </a:p>
          <a:p>
            <a:pPr marR="8255" algn="r">
              <a:lnSpc>
                <a:spcPct val="100000"/>
              </a:lnSpc>
            </a:pPr>
            <a:r>
              <a:rPr sz="2700" spc="-5" dirty="0">
                <a:latin typeface="Lucida Sans Unicode"/>
                <a:cs typeface="Lucida Sans Unicode"/>
              </a:rPr>
              <a:t>Contd…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59" y="976122"/>
            <a:ext cx="4601717" cy="4084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8102" y="1699509"/>
            <a:ext cx="3204845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100"/>
              </a:spcBef>
            </a:pPr>
            <a:r>
              <a:rPr dirty="0"/>
              <a:t>Private</a:t>
            </a:r>
            <a:r>
              <a:rPr spc="-120" dirty="0"/>
              <a:t> </a:t>
            </a:r>
            <a:r>
              <a:rPr spc="-5" dirty="0"/>
              <a:t>Companies: </a:t>
            </a:r>
            <a:r>
              <a:rPr spc="-840" dirty="0"/>
              <a:t> </a:t>
            </a:r>
            <a:r>
              <a:rPr spc="-5" dirty="0"/>
              <a:t>Borrowings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8102" y="2629916"/>
            <a:ext cx="8115300" cy="37191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considered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as O/s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at any</a:t>
            </a:r>
            <a:r>
              <a:rPr sz="24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time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during</a:t>
            </a:r>
            <a:r>
              <a:rPr sz="24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0000"/>
                </a:solidFill>
                <a:latin typeface="Lucida Sans Unicode"/>
                <a:cs typeface="Lucida Sans Unicode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year</a:t>
            </a:r>
            <a:endParaRPr sz="24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 any</a:t>
            </a:r>
            <a:r>
              <a:rPr sz="2400" spc="-5" dirty="0">
                <a:latin typeface="Lucida Sans Unicode"/>
                <a:cs typeface="Lucida Sans Unicode"/>
              </a:rPr>
              <a:t> Bank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5" dirty="0">
                <a:latin typeface="Lucida Sans Unicode"/>
                <a:cs typeface="Lucida Sans Unicode"/>
              </a:rPr>
              <a:t> Financial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Institution</a:t>
            </a:r>
            <a:endParaRPr sz="2400">
              <a:latin typeface="Lucida Sans Unicode"/>
              <a:cs typeface="Lucida Sans Unicode"/>
            </a:endParaRPr>
          </a:p>
          <a:p>
            <a:pPr marL="268605" marR="7620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771525" algn="l"/>
                <a:tab pos="2046605" algn="l"/>
                <a:tab pos="3373754" algn="l"/>
                <a:tab pos="4731385" algn="l"/>
                <a:tab pos="5483225" algn="l"/>
                <a:tab pos="6236335" algn="l"/>
                <a:tab pos="6932930" algn="l"/>
                <a:tab pos="7625715" algn="l"/>
              </a:tabLst>
            </a:pPr>
            <a:r>
              <a:rPr sz="2400" dirty="0">
                <a:latin typeface="Lucida Sans Unicode"/>
                <a:cs typeface="Lucida Sans Unicode"/>
              </a:rPr>
              <a:t>to	include	Interest	accrued	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dirty="0">
                <a:latin typeface="Lucida Sans Unicode"/>
                <a:cs typeface="Lucida Sans Unicode"/>
              </a:rPr>
              <a:t>d	due	</a:t>
            </a:r>
            <a:r>
              <a:rPr sz="2400" spc="-5" dirty="0">
                <a:latin typeface="Lucida Sans Unicode"/>
                <a:cs typeface="Lucida Sans Unicode"/>
              </a:rPr>
              <a:t>bu</a:t>
            </a:r>
            <a:r>
              <a:rPr sz="2400" dirty="0">
                <a:latin typeface="Lucida Sans Unicode"/>
                <a:cs typeface="Lucida Sans Unicode"/>
              </a:rPr>
              <a:t>t	</a:t>
            </a:r>
            <a:r>
              <a:rPr sz="2400" spc="-5" dirty="0">
                <a:latin typeface="Lucida Sans Unicode"/>
                <a:cs typeface="Lucida Sans Unicode"/>
              </a:rPr>
              <a:t>no</a:t>
            </a:r>
            <a:r>
              <a:rPr sz="2400" dirty="0">
                <a:latin typeface="Lucida Sans Unicode"/>
                <a:cs typeface="Lucida Sans Unicode"/>
              </a:rPr>
              <a:t>t	the  interest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accrued </a:t>
            </a:r>
            <a:r>
              <a:rPr sz="2400" dirty="0">
                <a:latin typeface="Lucida Sans Unicode"/>
                <a:cs typeface="Lucida Sans Unicode"/>
              </a:rPr>
              <a:t>but not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due</a:t>
            </a:r>
            <a:endParaRPr sz="2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717550" algn="l"/>
                <a:tab pos="1939289" algn="l"/>
                <a:tab pos="2987675" algn="l"/>
                <a:tab pos="3832860" algn="l"/>
                <a:tab pos="4687570" algn="l"/>
                <a:tab pos="5385435" algn="l"/>
                <a:tab pos="6602730" algn="l"/>
              </a:tabLst>
            </a:pPr>
            <a:r>
              <a:rPr sz="2400" dirty="0">
                <a:latin typeface="Lucida Sans Unicode"/>
                <a:cs typeface="Lucida Sans Unicode"/>
              </a:rPr>
              <a:t>to	include	Credit	Card	dues	and	current	maturities  of long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term borrowings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DA2BF"/>
              </a:buClr>
              <a:buFont typeface="Microsoft Sans Serif"/>
              <a:buChar char=""/>
            </a:pPr>
            <a:endParaRPr sz="2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700" spc="-5" dirty="0">
                <a:latin typeface="Lucida Sans Unicode"/>
                <a:cs typeface="Lucida Sans Unicode"/>
              </a:rPr>
              <a:t>Reserve</a:t>
            </a:r>
            <a:endParaRPr sz="27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45"/>
              </a:spcBef>
              <a:buClr>
                <a:srgbClr val="2DA2BF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To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include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ALMOST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ALL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types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reserves.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839" y="6133338"/>
            <a:ext cx="5394960" cy="1073785"/>
            <a:chOff x="774839" y="6133338"/>
            <a:chExt cx="5394960" cy="1073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711" y="6294120"/>
              <a:ext cx="4894837" cy="9128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60995" y="6288024"/>
              <a:ext cx="3651250" cy="919480"/>
            </a:xfrm>
            <a:custGeom>
              <a:avLst/>
              <a:gdLst/>
              <a:ahLst/>
              <a:cxnLst/>
              <a:rect l="l" t="t" r="r" b="b"/>
              <a:pathLst>
                <a:path w="3651250" h="919479">
                  <a:moveTo>
                    <a:pt x="3651010" y="918971"/>
                  </a:moveTo>
                  <a:lnTo>
                    <a:pt x="0" y="0"/>
                  </a:lnTo>
                  <a:lnTo>
                    <a:pt x="7620" y="6858"/>
                  </a:lnTo>
                  <a:lnTo>
                    <a:pt x="2868477" y="918971"/>
                  </a:lnTo>
                  <a:lnTo>
                    <a:pt x="3651010" y="918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839" y="6134100"/>
              <a:ext cx="3400043" cy="1072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839" y="6133338"/>
              <a:ext cx="3370326" cy="10736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159" y="976122"/>
            <a:ext cx="4601717" cy="4084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8102" y="1754377"/>
            <a:ext cx="8113395" cy="450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Lucida Sans Unicode"/>
                <a:cs typeface="Lucida Sans Unicode"/>
              </a:rPr>
              <a:t>Small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Companies: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84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Paid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Up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Capital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&lt;=4Cr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Total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Revenue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&lt;=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40Cr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DA2BF"/>
              </a:buClr>
              <a:buFont typeface="Microsoft Sans Serif"/>
              <a:buChar char=""/>
            </a:pPr>
            <a:endParaRPr sz="245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solidFill>
                  <a:srgbClr val="FF0000"/>
                </a:solidFill>
                <a:latin typeface="Lucida Sans Unicode"/>
                <a:cs typeface="Lucida Sans Unicode"/>
              </a:rPr>
              <a:t>BOTH</a:t>
            </a:r>
            <a:r>
              <a:rPr sz="2500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Conditions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satisfied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  <a:tab pos="1652905" algn="l"/>
                <a:tab pos="1998345" algn="l"/>
                <a:tab pos="3761104" algn="l"/>
                <a:tab pos="4105910" algn="l"/>
                <a:tab pos="5396230" algn="l"/>
                <a:tab pos="5774690" algn="l"/>
                <a:tab pos="6119495" algn="l"/>
                <a:tab pos="7734934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Holdin</a:t>
            </a:r>
            <a:r>
              <a:rPr sz="2500" dirty="0">
                <a:latin typeface="Lucida Sans Unicode"/>
                <a:cs typeface="Lucida Sans Unicode"/>
              </a:rPr>
              <a:t>g	/	Subsidiary	/	S</a:t>
            </a:r>
            <a:r>
              <a:rPr sz="2500" spc="-5" dirty="0">
                <a:latin typeface="Lucida Sans Unicode"/>
                <a:cs typeface="Lucida Sans Unicode"/>
              </a:rPr>
              <a:t>ectio</a:t>
            </a:r>
            <a:r>
              <a:rPr sz="2500" dirty="0">
                <a:latin typeface="Lucida Sans Unicode"/>
                <a:cs typeface="Lucida Sans Unicode"/>
              </a:rPr>
              <a:t>n	8	/	g</a:t>
            </a:r>
            <a:r>
              <a:rPr sz="2500" spc="-5" dirty="0">
                <a:latin typeface="Lucida Sans Unicode"/>
                <a:cs typeface="Lucida Sans Unicode"/>
              </a:rPr>
              <a:t>overne</a:t>
            </a:r>
            <a:r>
              <a:rPr sz="2500" dirty="0">
                <a:latin typeface="Lucida Sans Unicode"/>
                <a:cs typeface="Lucida Sans Unicode"/>
              </a:rPr>
              <a:t>d	</a:t>
            </a:r>
            <a:r>
              <a:rPr sz="2500" spc="-10" dirty="0">
                <a:latin typeface="Lucida Sans Unicode"/>
                <a:cs typeface="Lucida Sans Unicode"/>
              </a:rPr>
              <a:t>b</a:t>
            </a:r>
            <a:r>
              <a:rPr sz="2500" dirty="0">
                <a:latin typeface="Lucida Sans Unicode"/>
                <a:cs typeface="Lucida Sans Unicode"/>
              </a:rPr>
              <a:t>y  special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Act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Companies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cannot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Small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companies</a:t>
            </a:r>
            <a:endParaRPr sz="250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dirty="0">
                <a:latin typeface="Lucida Sans Unicode"/>
                <a:cs typeface="Lucida Sans Unicode"/>
              </a:rPr>
              <a:t>Status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checked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as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at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Balance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sheet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date</a:t>
            </a:r>
            <a:endParaRPr sz="2500">
              <a:latin typeface="Lucida Sans Unicode"/>
              <a:cs typeface="Lucida Sans Unicode"/>
            </a:endParaRPr>
          </a:p>
          <a:p>
            <a:pPr marL="268605" marR="6985" indent="-256540">
              <a:lnSpc>
                <a:spcPct val="100000"/>
              </a:lnSpc>
              <a:spcBef>
                <a:spcPts val="395"/>
              </a:spcBef>
              <a:buClr>
                <a:srgbClr val="2DA2BF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Turnover</a:t>
            </a:r>
            <a:r>
              <a:rPr sz="2500" spc="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to</a:t>
            </a:r>
            <a:r>
              <a:rPr sz="2500" spc="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be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checked</a:t>
            </a:r>
            <a:r>
              <a:rPr sz="2500" spc="4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for</a:t>
            </a:r>
            <a:r>
              <a:rPr sz="2500" spc="5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immediately</a:t>
            </a:r>
            <a:r>
              <a:rPr sz="2500" spc="3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preceding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FY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3411</Words>
  <Application>Microsoft Office PowerPoint</Application>
  <PresentationFormat>Custom</PresentationFormat>
  <Paragraphs>310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Aptos</vt:lpstr>
      <vt:lpstr>Calibri</vt:lpstr>
      <vt:lpstr>Georgia</vt:lpstr>
      <vt:lpstr>Lucida Sans Unicode</vt:lpstr>
      <vt:lpstr>Microsoft Sans Serif</vt:lpstr>
      <vt:lpstr>Verdana</vt:lpstr>
      <vt:lpstr>Office Theme</vt:lpstr>
      <vt:lpstr>The Institute of Chartered Accountants of India (Set up by an Act of Parliament)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Private Companies:  Borrowings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(iii)(b) – Loans, Investments, Guarantees and  Securities – whether terms prejudicial</vt:lpstr>
      <vt:lpstr>3 (iii)(b) – Loans, Investments, Guarantees and  Securities – whether terms prejudicial</vt:lpstr>
      <vt:lpstr>3 (iii)(c d &amp; f) – Loans, Investments, Guarantees  and Securities - Overdue</vt:lpstr>
      <vt:lpstr>3 (iii)(e) – Loans, Investments, Guarantees and  Securities - Restructuring</vt:lpstr>
      <vt:lpstr>3 (iv, v) – Loans &amp; Deposits – Adherence to  specific Company Law provisions</vt:lpstr>
      <vt:lpstr>3 (vi) – Cost Records</vt:lpstr>
      <vt:lpstr>3 (vii(a)) – Undisputed Statutory Dues</vt:lpstr>
      <vt:lpstr>3 (vii(a)) – Undisputed Statutory Dues</vt:lpstr>
      <vt:lpstr>3 (vii(b)) – Disputed Statutory Dues</vt:lpstr>
      <vt:lpstr>3 (vii(b)) – Disputed Statutory Dues</vt:lpstr>
      <vt:lpstr>3 (viii) – Income Surrendered or Disclosed in  Tax Assessments</vt:lpstr>
      <vt:lpstr>3 (ix (a, c, d)) – Loan borrowing repayment,  funds raised, it’s utilisation, diversion etc</vt:lpstr>
      <vt:lpstr>3 (ix (a, c, d &amp; f)) – Loan borrowing repayment,  funds raised, it’s utilisation, diversion etc</vt:lpstr>
      <vt:lpstr>3 (ix (b)) – Willful Defaulter</vt:lpstr>
      <vt:lpstr>3 (ix (e)) – Funds taken for Subsidiaries,  Associates or JVs on upon pledge of securities  in them</vt:lpstr>
      <vt:lpstr>3 (x(a &amp; b)) – Funds raised through public offer or  private placement</vt:lpstr>
      <vt:lpstr>3 (xi(a &amp; b)) – Fraud Reporting</vt:lpstr>
      <vt:lpstr>3 (xi(c)) – Whistle-Blower Complaints</vt:lpstr>
      <vt:lpstr>3 (xii) – Nidhi Companies</vt:lpstr>
      <vt:lpstr>3 (xiv) – Internal Audit</vt:lpstr>
      <vt:lpstr>3 (xv) – Non-Cash Transactions with Directors</vt:lpstr>
      <vt:lpstr>3 (xvii) – Cash Losses</vt:lpstr>
      <vt:lpstr>3 (xviii) – Resignation of Auditors</vt:lpstr>
      <vt:lpstr>3 (xix) – Material uncertainty in Meeting  Liabilities</vt:lpstr>
      <vt:lpstr>3 (xx) – CSR</vt:lpstr>
      <vt:lpstr>3 (xxi) – CARO for CFS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Intricacies in CARO_WMEC_150524</dc:title>
  <dc:creator>PC14</dc:creator>
  <cp:lastModifiedBy>wmec@icai.in</cp:lastModifiedBy>
  <cp:revision>1</cp:revision>
  <dcterms:created xsi:type="dcterms:W3CDTF">2024-05-30T06:12:34Z</dcterms:created>
  <dcterms:modified xsi:type="dcterms:W3CDTF">2024-05-30T06:42:19Z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2024-05-30T00:00:00Z</vt:filetime>
  </property>
</Properties>
</file>